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59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22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900602-496B-4709-A2B0-5B7C0CEFCA93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D5D72E2-A87E-4C79-AA33-A0BE7E7EA8D7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z/search?site=&amp;tbm=isch&amp;source=hp&amp;biw=1440&amp;bih=805&amp;q=slune%C4%8Dn%C3%AD+soustava&amp;oq=slun&amp;gs_l=img.3.4.0l10.2480.3180.0.7726.4.4.0.0.0.0.224.700.1j0j3.4.0....0...1ac.1.44.img..1.3.476.7XpO_YW6GJ4#q=saturn&amp;tbm=isch&amp;imgdii=_" TargetMode="External"/><Relationship Id="rId3" Type="http://schemas.openxmlformats.org/officeDocument/2006/relationships/hyperlink" Target="https://www.google.cz/search?site=&amp;tbm=isch&amp;source=hp&amp;biw=1440&amp;bih=805&amp;q=slune%C4%8Dn%C3%AD+soustava&amp;oq=slun&amp;gs_l=img.3.4.0l10.2480.3180.0.7726.4.4.0.0.0.0.224.700.1j0j3.4.0....0...1ac.1.44.img..1.3.476.7XpO_YW6GJ4#q=zem%C4%9B&amp;tbm=isch&amp;imgdii=_" TargetMode="External"/><Relationship Id="rId7" Type="http://schemas.openxmlformats.org/officeDocument/2006/relationships/hyperlink" Target="http://cs.wikipedia.org/wiki/Saturn_(planeta)" TargetMode="External"/><Relationship Id="rId2" Type="http://schemas.openxmlformats.org/officeDocument/2006/relationships/hyperlink" Target="http://cs.wikipedia.org/wiki/Merkur_(planeta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Jupiter_(planeta)" TargetMode="External"/><Relationship Id="rId11" Type="http://schemas.openxmlformats.org/officeDocument/2006/relationships/hyperlink" Target="http://cs.wikipedia.org/wiki/Neptun_(planeta)" TargetMode="External"/><Relationship Id="rId5" Type="http://schemas.openxmlformats.org/officeDocument/2006/relationships/hyperlink" Target="http://cs.wikipedia.org/wiki/Mars" TargetMode="External"/><Relationship Id="rId10" Type="http://schemas.openxmlformats.org/officeDocument/2006/relationships/hyperlink" Target="http://cs.wikipedia.org/wiki/Uran_(planeta)" TargetMode="External"/><Relationship Id="rId4" Type="http://schemas.openxmlformats.org/officeDocument/2006/relationships/hyperlink" Target="http://cs.wikipedia.org/wiki/Zem%C4%9B" TargetMode="External"/><Relationship Id="rId9" Type="http://schemas.openxmlformats.org/officeDocument/2006/relationships/hyperlink" Target="https://www.google.cz/search?site=&amp;tbm=isch&amp;source=hp&amp;biw=1440&amp;bih=805&amp;q=slune%C4%8Dn%C3%AD+soustava&amp;oq=slun&amp;gs_l=img.3.4.0l10.2480.3180.0.7726.4.4.0.0.0.0.224.700.1j0j3.4.0....0...1ac.1.44.img..1.3.476.7XpO_YW6GJ4#q=uran+planeta&amp;tbm=isch&amp;imgdii=_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130425"/>
            <a:ext cx="4932040" cy="2594719"/>
          </a:xfrm>
        </p:spPr>
        <p:txBody>
          <a:bodyPr>
            <a:normAutofit fontScale="90000"/>
          </a:bodyPr>
          <a:lstStyle/>
          <a:p>
            <a:r>
              <a:rPr lang="cs-CZ" sz="7200" dirty="0" smtClean="0"/>
              <a:t>Sluneční </a:t>
            </a:r>
            <a:r>
              <a:rPr lang="cs-CZ" sz="7200" dirty="0" smtClean="0"/>
              <a:t>soustava </a:t>
            </a:r>
            <a:br>
              <a:rPr lang="cs-CZ" sz="7200" dirty="0" smtClean="0"/>
            </a:br>
            <a:r>
              <a:rPr lang="cs-CZ" sz="2700" dirty="0" smtClean="0"/>
              <a:t>Dominik Kvapil – ZŠ náměstí Varnsdorf </a:t>
            </a:r>
            <a:endParaRPr lang="cs-CZ" sz="27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flipV="1">
            <a:off x="228600" y="4800600"/>
            <a:ext cx="4419600" cy="68560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075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8000" dirty="0" smtClean="0"/>
              <a:t>Sluneční soustava</a:t>
            </a:r>
            <a:endParaRPr lang="cs-CZ" sz="8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840" y="7245424"/>
            <a:ext cx="2384898" cy="122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768" y="7218268"/>
            <a:ext cx="1736826" cy="89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kvapil06a\Desktop\NovaSlunecniSoustava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92" y="1600200"/>
            <a:ext cx="8041416" cy="45259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30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dirty="0" smtClean="0"/>
              <a:t>ZÁKLADNÍ INFORMACE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800" dirty="0" smtClean="0"/>
              <a:t>Planetární systém hvězdy známé pod jménem </a:t>
            </a:r>
            <a:r>
              <a:rPr lang="cs-CZ" sz="2800" dirty="0" smtClean="0"/>
              <a:t>Slunce.</a:t>
            </a:r>
            <a:endParaRPr lang="cs-CZ" sz="2800" dirty="0" smtClean="0"/>
          </a:p>
          <a:p>
            <a:r>
              <a:rPr lang="cs-CZ" sz="2800" dirty="0" smtClean="0"/>
              <a:t>Tvoří se z :</a:t>
            </a:r>
          </a:p>
          <a:p>
            <a:pPr marL="0" indent="0"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- 8 planet</a:t>
            </a:r>
          </a:p>
          <a:p>
            <a:pPr marL="0" indent="0"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- 5 trpasličích planet</a:t>
            </a:r>
          </a:p>
          <a:p>
            <a:pPr marL="0" indent="0"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</a:t>
            </a:r>
            <a:r>
              <a:rPr lang="cs-CZ" sz="2800" dirty="0" smtClean="0"/>
              <a:t>- přes </a:t>
            </a:r>
            <a:r>
              <a:rPr lang="cs-CZ" sz="2800" dirty="0" smtClean="0"/>
              <a:t>150 měsíců</a:t>
            </a:r>
          </a:p>
          <a:p>
            <a:pPr marL="0" indent="0"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- a </a:t>
            </a:r>
            <a:r>
              <a:rPr lang="cs-CZ" sz="2800" dirty="0" smtClean="0"/>
              <a:t>dalších těles </a:t>
            </a:r>
            <a:r>
              <a:rPr lang="cs-CZ" sz="2800" dirty="0" smtClean="0"/>
              <a:t>jako například komety, meteority atd.</a:t>
            </a:r>
          </a:p>
          <a:p>
            <a:r>
              <a:rPr lang="cs-CZ" sz="2800" dirty="0" smtClean="0"/>
              <a:t>Předpokládá </a:t>
            </a:r>
            <a:r>
              <a:rPr lang="cs-CZ" sz="2800" dirty="0" smtClean="0"/>
              <a:t>se, </a:t>
            </a:r>
            <a:r>
              <a:rPr lang="cs-CZ" sz="2800" dirty="0" smtClean="0"/>
              <a:t>že vznikla shlukováním částeček prachu a plynu (vznikal jakýsi obrovský </a:t>
            </a:r>
            <a:r>
              <a:rPr lang="cs-CZ" sz="2800" dirty="0" err="1" smtClean="0"/>
              <a:t>prachoplynný</a:t>
            </a:r>
            <a:r>
              <a:rPr lang="cs-CZ" sz="2800" dirty="0" smtClean="0"/>
              <a:t> mrak</a:t>
            </a:r>
            <a:r>
              <a:rPr lang="cs-CZ" sz="2800" dirty="0" smtClean="0"/>
              <a:t>).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1292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8000" dirty="0" smtClean="0"/>
              <a:t>     1 - MERKUR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Nejbližší planeta ke </a:t>
            </a:r>
            <a:r>
              <a:rPr lang="cs-CZ" dirty="0" smtClean="0"/>
              <a:t>Slunci.</a:t>
            </a:r>
            <a:endParaRPr lang="cs-CZ" dirty="0" smtClean="0"/>
          </a:p>
          <a:p>
            <a:r>
              <a:rPr lang="cs-CZ" dirty="0" smtClean="0"/>
              <a:t>Nejmenší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Jeden oběh kolem </a:t>
            </a:r>
            <a:r>
              <a:rPr lang="cs-CZ" dirty="0" smtClean="0"/>
              <a:t>Slunce </a:t>
            </a:r>
            <a:r>
              <a:rPr lang="cs-CZ" dirty="0" smtClean="0"/>
              <a:t>trvá pouze 87,969 </a:t>
            </a:r>
            <a:r>
              <a:rPr lang="cs-CZ" dirty="0" smtClean="0"/>
              <a:t>dne.</a:t>
            </a:r>
            <a:endParaRPr lang="cs-CZ" dirty="0" smtClean="0"/>
          </a:p>
          <a:p>
            <a:r>
              <a:rPr lang="cs-CZ" dirty="0" smtClean="0"/>
              <a:t>Zvláštností je velká </a:t>
            </a:r>
            <a:r>
              <a:rPr lang="cs-CZ" dirty="0"/>
              <a:t>hustota dosahující asi 5400 </a:t>
            </a:r>
            <a:r>
              <a:rPr lang="cs-CZ" dirty="0" smtClean="0"/>
              <a:t>kg/m³.</a:t>
            </a:r>
            <a:endParaRPr lang="cs-CZ" dirty="0"/>
          </a:p>
        </p:txBody>
      </p:sp>
      <p:pic>
        <p:nvPicPr>
          <p:cNvPr id="2050" name="Picture 2" descr="C:\Users\kvapil06a\Desktop\bez názvu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4392488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80405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2 - VENUŠE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s-CZ" sz="3200" dirty="0" smtClean="0"/>
              <a:t>Je druhá planeta od </a:t>
            </a:r>
            <a:r>
              <a:rPr lang="cs-CZ" sz="3200" dirty="0" smtClean="0"/>
              <a:t>Slunce</a:t>
            </a:r>
            <a:endParaRPr lang="cs-CZ" sz="3200" dirty="0" smtClean="0"/>
          </a:p>
          <a:p>
            <a:r>
              <a:rPr lang="cs-CZ" sz="3200" dirty="0" smtClean="0"/>
              <a:t>Je pojmenována po římské bohyni lásky (Venuši</a:t>
            </a:r>
            <a:r>
              <a:rPr lang="cs-CZ" sz="3200" dirty="0" smtClean="0"/>
              <a:t>).</a:t>
            </a:r>
            <a:endParaRPr lang="cs-CZ" sz="3200" dirty="0" smtClean="0"/>
          </a:p>
          <a:p>
            <a:r>
              <a:rPr lang="cs-CZ" sz="3200" dirty="0" smtClean="0"/>
              <a:t>Povrch Venuše je přibližně z 80% tvořen lávovými </a:t>
            </a:r>
            <a:r>
              <a:rPr lang="cs-CZ" sz="3200" dirty="0" smtClean="0"/>
              <a:t>planinami.</a:t>
            </a:r>
            <a:endParaRPr lang="cs-CZ" sz="3200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3074" name="Picture 2" descr="C:\Users\kvapil06a\Desktop\ANV2a28f0_42_217984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3881"/>
            <a:ext cx="4038600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33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3 - ZEMĚ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Třetí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Jediná </a:t>
            </a:r>
            <a:r>
              <a:rPr lang="cs-CZ" dirty="0" smtClean="0"/>
              <a:t>planeta, </a:t>
            </a:r>
            <a:r>
              <a:rPr lang="cs-CZ" dirty="0" smtClean="0"/>
              <a:t>na které je vědecky potvrzen </a:t>
            </a:r>
            <a:r>
              <a:rPr lang="cs-CZ" dirty="0" smtClean="0"/>
              <a:t>život.</a:t>
            </a:r>
            <a:endParaRPr lang="cs-CZ" dirty="0" smtClean="0"/>
          </a:p>
          <a:p>
            <a:r>
              <a:rPr lang="cs-CZ" dirty="0" smtClean="0"/>
              <a:t>Skládá se ze zemských </a:t>
            </a:r>
            <a:r>
              <a:rPr lang="cs-CZ" dirty="0" smtClean="0"/>
              <a:t>sfér.</a:t>
            </a:r>
            <a:endParaRPr lang="cs-CZ" dirty="0" smtClean="0"/>
          </a:p>
          <a:p>
            <a:r>
              <a:rPr lang="cs-CZ" dirty="0" smtClean="0"/>
              <a:t>Vznik přibližně před 4,6 miliardami </a:t>
            </a:r>
            <a:r>
              <a:rPr lang="cs-CZ" dirty="0" smtClean="0"/>
              <a:t>let.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098" name="Picture 2" descr="C:\Users\kvapil06a\Desktop\bez názvu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7544">
            <a:off x="539553" y="1916832"/>
            <a:ext cx="3888432" cy="38884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51233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4 - MARS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Je čtvrtá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Druhá nejmenší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Je pojmenována po římském bohu války </a:t>
            </a:r>
            <a:r>
              <a:rPr lang="cs-CZ" dirty="0" err="1" smtClean="0"/>
              <a:t>Martovi</a:t>
            </a:r>
            <a:r>
              <a:rPr lang="cs-CZ" dirty="0" smtClean="0"/>
              <a:t>.</a:t>
            </a:r>
            <a:endParaRPr lang="cs-CZ" dirty="0" smtClean="0"/>
          </a:p>
          <a:p>
            <a:r>
              <a:rPr lang="cs-CZ" dirty="0" smtClean="0"/>
              <a:t>Má pevný horninový povrch pokrytý impaktními </a:t>
            </a:r>
            <a:r>
              <a:rPr lang="cs-CZ" dirty="0" smtClean="0"/>
              <a:t>krátery.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5122" name="Picture 2" descr="C:\Users\kvapil06a\Desktop\mars-plane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809">
            <a:off x="457200" y="1942603"/>
            <a:ext cx="4038600" cy="38411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29007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5 – JUPITER 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Je největší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V pořadí pátá od </a:t>
            </a:r>
            <a:r>
              <a:rPr lang="cs-CZ" dirty="0" smtClean="0"/>
              <a:t>Slunce.</a:t>
            </a:r>
            <a:endParaRPr lang="cs-CZ" dirty="0" smtClean="0"/>
          </a:p>
          <a:p>
            <a:r>
              <a:rPr lang="cs-CZ" dirty="0" smtClean="0"/>
              <a:t>Jupiter (dále i Saturn, Uran, Neptun) jsou označovány jako plynní </a:t>
            </a:r>
            <a:r>
              <a:rPr lang="cs-CZ" dirty="0" smtClean="0"/>
              <a:t>obři.</a:t>
            </a:r>
            <a:endParaRPr lang="cs-CZ" dirty="0" smtClean="0"/>
          </a:p>
          <a:p>
            <a:r>
              <a:rPr lang="cs-CZ" dirty="0" smtClean="0"/>
              <a:t>Je téměř 2,5 těžší než všechny planety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Má 3 </a:t>
            </a:r>
            <a:r>
              <a:rPr lang="cs-CZ" dirty="0" smtClean="0"/>
              <a:t>prstence.</a:t>
            </a:r>
            <a:endParaRPr lang="cs-CZ" dirty="0"/>
          </a:p>
        </p:txBody>
      </p:sp>
      <p:pic>
        <p:nvPicPr>
          <p:cNvPr id="6146" name="Picture 2" descr="C:\Users\kvapil06a\Desktop\jupiter_Jupiter_Texture_1__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0290">
            <a:off x="251520" y="2564904"/>
            <a:ext cx="4244280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15430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6 - SATURN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Druhá největší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V pořadí šestá </a:t>
            </a:r>
            <a:r>
              <a:rPr lang="cs-CZ" dirty="0" smtClean="0"/>
              <a:t>planeta od Slunce.</a:t>
            </a:r>
            <a:endParaRPr lang="cs-CZ" dirty="0" smtClean="0"/>
          </a:p>
          <a:p>
            <a:r>
              <a:rPr lang="cs-CZ" dirty="0" smtClean="0"/>
              <a:t>Patří </a:t>
            </a:r>
            <a:r>
              <a:rPr lang="cs-CZ" dirty="0"/>
              <a:t>m</a:t>
            </a:r>
            <a:r>
              <a:rPr lang="cs-CZ" dirty="0" smtClean="0"/>
              <a:t>ezi plynné </a:t>
            </a:r>
            <a:r>
              <a:rPr lang="cs-CZ" dirty="0" smtClean="0"/>
              <a:t>obry.</a:t>
            </a:r>
            <a:endParaRPr lang="cs-CZ" dirty="0" smtClean="0"/>
          </a:p>
          <a:p>
            <a:r>
              <a:rPr lang="cs-CZ" dirty="0" smtClean="0"/>
              <a:t>Pojmenována po římském bohovi </a:t>
            </a:r>
            <a:r>
              <a:rPr lang="cs-CZ" dirty="0" smtClean="0"/>
              <a:t>Saturnovi.</a:t>
            </a:r>
            <a:endParaRPr lang="cs-CZ" dirty="0" smtClean="0"/>
          </a:p>
          <a:p>
            <a:r>
              <a:rPr lang="cs-CZ" dirty="0" smtClean="0"/>
              <a:t>Vznikl zhruba před 4,6 – 4,7 miliardami </a:t>
            </a:r>
            <a:r>
              <a:rPr lang="cs-CZ" dirty="0" smtClean="0"/>
              <a:t>let.</a:t>
            </a:r>
            <a:endParaRPr lang="cs-CZ" dirty="0" smtClean="0"/>
          </a:p>
        </p:txBody>
      </p:sp>
      <p:pic>
        <p:nvPicPr>
          <p:cNvPr id="7170" name="Picture 2" descr="C:\Users\kvapil06a\Desktop\imagesVX40X68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251">
            <a:off x="395536" y="2132856"/>
            <a:ext cx="410445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3516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7 - URAN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Je třetí největší a čtvrtá nejhmotnější planeta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V pořadí sedmá planeta od </a:t>
            </a:r>
            <a:r>
              <a:rPr lang="cs-CZ" dirty="0"/>
              <a:t>S</a:t>
            </a:r>
            <a:r>
              <a:rPr lang="cs-CZ" dirty="0" smtClean="0"/>
              <a:t>lunce.</a:t>
            </a:r>
            <a:endParaRPr lang="cs-CZ" dirty="0" smtClean="0"/>
          </a:p>
          <a:p>
            <a:r>
              <a:rPr lang="cs-CZ" dirty="0" smtClean="0"/>
              <a:t>Patří mezi plynné obry</a:t>
            </a:r>
          </a:p>
          <a:p>
            <a:r>
              <a:rPr lang="cs-CZ" dirty="0" smtClean="0"/>
              <a:t>Jméno má po řeckém bohu </a:t>
            </a:r>
            <a:r>
              <a:rPr lang="cs-CZ" dirty="0" err="1" smtClean="0"/>
              <a:t>Úranovi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8194" name="Picture 2" descr="C:\Users\kvapil06a\Desktop\neptun_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8111">
            <a:off x="457200" y="1973041"/>
            <a:ext cx="4038600" cy="37802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310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8000" dirty="0" smtClean="0"/>
              <a:t>8 - NEPTUN</a:t>
            </a:r>
            <a:endParaRPr lang="cs-CZ" sz="8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Osmá planeta od </a:t>
            </a:r>
            <a:r>
              <a:rPr lang="cs-CZ" dirty="0" smtClean="0"/>
              <a:t>Slunce.</a:t>
            </a:r>
            <a:endParaRPr lang="cs-CZ" dirty="0" smtClean="0"/>
          </a:p>
          <a:p>
            <a:r>
              <a:rPr lang="cs-CZ" dirty="0" smtClean="0"/>
              <a:t>Nejvzdálenější planeta od </a:t>
            </a:r>
            <a:r>
              <a:rPr lang="cs-CZ" dirty="0" smtClean="0"/>
              <a:t>Slunce.</a:t>
            </a:r>
            <a:endParaRPr lang="cs-CZ" dirty="0" smtClean="0"/>
          </a:p>
          <a:p>
            <a:r>
              <a:rPr lang="cs-CZ" dirty="0" smtClean="0"/>
              <a:t>Patří mezi plynné </a:t>
            </a:r>
            <a:r>
              <a:rPr lang="cs-CZ" dirty="0" smtClean="0"/>
              <a:t>obry, ale </a:t>
            </a:r>
            <a:r>
              <a:rPr lang="cs-CZ" dirty="0" smtClean="0"/>
              <a:t>i ledové </a:t>
            </a:r>
            <a:r>
              <a:rPr lang="cs-CZ" dirty="0" smtClean="0"/>
              <a:t>obry.</a:t>
            </a:r>
            <a:endParaRPr lang="cs-CZ" dirty="0" smtClean="0"/>
          </a:p>
          <a:p>
            <a:r>
              <a:rPr lang="cs-CZ" dirty="0"/>
              <a:t>J</a:t>
            </a:r>
            <a:r>
              <a:rPr lang="cs-CZ" dirty="0" smtClean="0"/>
              <a:t>e podobná planetě </a:t>
            </a:r>
            <a:r>
              <a:rPr lang="cs-CZ" dirty="0" smtClean="0"/>
              <a:t>Uran.</a:t>
            </a:r>
            <a:endParaRPr lang="cs-CZ" dirty="0" smtClean="0"/>
          </a:p>
          <a:p>
            <a:r>
              <a:rPr lang="cs-CZ" dirty="0" smtClean="0"/>
              <a:t>Byla objevena v roce 1846 Johannem </a:t>
            </a:r>
            <a:r>
              <a:rPr lang="cs-CZ" dirty="0" smtClean="0"/>
              <a:t>Gallem.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9218" name="Picture 2" descr="C:\Users\kvapil06a\Desktop\bez názvu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875">
            <a:off x="323528" y="1844824"/>
            <a:ext cx="4104456" cy="3960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10798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8800" dirty="0" smtClean="0"/>
              <a:t>Konec</a:t>
            </a:r>
            <a:endParaRPr lang="cs-CZ" sz="8800" dirty="0"/>
          </a:p>
        </p:txBody>
      </p:sp>
    </p:spTree>
    <p:extLst>
      <p:ext uri="{BB962C8B-B14F-4D97-AF65-F5344CB8AC3E}">
        <p14:creationId xmlns:p14="http://schemas.microsoft.com/office/powerpoint/2010/main" val="279545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Odkazy….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</a:rPr>
              <a:t>https://www.google.cz/</a:t>
            </a:r>
            <a:r>
              <a:rPr lang="cs-CZ" sz="1200" dirty="0" err="1">
                <a:solidFill>
                  <a:schemeClr val="bg1"/>
                </a:solidFill>
              </a:rPr>
              <a:t>search?site</a:t>
            </a:r>
            <a:r>
              <a:rPr lang="cs-CZ" sz="1200" dirty="0">
                <a:solidFill>
                  <a:schemeClr val="bg1"/>
                </a:solidFill>
              </a:rPr>
              <a:t>=&amp;</a:t>
            </a:r>
            <a:r>
              <a:rPr lang="cs-CZ" sz="1200" dirty="0" err="1">
                <a:solidFill>
                  <a:schemeClr val="bg1"/>
                </a:solidFill>
              </a:rPr>
              <a:t>tbm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isch&amp;source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hp&amp;biw</a:t>
            </a:r>
            <a:r>
              <a:rPr lang="cs-CZ" sz="1200" dirty="0">
                <a:solidFill>
                  <a:schemeClr val="bg1"/>
                </a:solidFill>
              </a:rPr>
              <a:t>=1440&amp;bih=805&amp;q=slune%C4%8Dn%C3%AD+soustava&amp;oq=</a:t>
            </a:r>
            <a:r>
              <a:rPr lang="cs-CZ" sz="1200" dirty="0" err="1">
                <a:solidFill>
                  <a:schemeClr val="bg1"/>
                </a:solidFill>
              </a:rPr>
              <a:t>slun&amp;gs_l</a:t>
            </a:r>
            <a:r>
              <a:rPr lang="cs-CZ" sz="1200" dirty="0">
                <a:solidFill>
                  <a:schemeClr val="bg1"/>
                </a:solidFill>
              </a:rPr>
              <a:t>=img.3.4.0l10.2480.3180.0.7726.4.4.0.0.0.0.224.700.1j0j3.4.0....0...1ac.1.44.img..1.3.476.7XpO_YW6GJ4#facrc=_&amp;</a:t>
            </a:r>
            <a:r>
              <a:rPr lang="cs-CZ" sz="1200" dirty="0" err="1">
                <a:solidFill>
                  <a:schemeClr val="bg1"/>
                </a:solidFill>
              </a:rPr>
              <a:t>imgdii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 smtClean="0">
                <a:solidFill>
                  <a:schemeClr val="bg1"/>
                </a:solidFill>
              </a:rPr>
              <a:t>imgrc</a:t>
            </a:r>
            <a:r>
              <a:rPr lang="cs-CZ" sz="1200" dirty="0" smtClean="0">
                <a:solidFill>
                  <a:schemeClr val="bg1"/>
                </a:solidFill>
              </a:rPr>
              <a:t>=WnYaPbWFUNekGM%253A%3BEgvJSafPS4o2BM%3Bhttp%253A%252F%252Fwww.aldebaran.cz%252Fbulletin%252F2013_18%252FRelative_sizes.png%3Bhttp%253A%252F%252Fwww.aldebaran.cz%252Fbulletin%252F2013_18_ves.php%3B1575%3B809; 21. 5. 2014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</a:rPr>
              <a:t>https://www.google.cz/</a:t>
            </a:r>
            <a:r>
              <a:rPr lang="cs-CZ" sz="1200" dirty="0" err="1">
                <a:solidFill>
                  <a:schemeClr val="bg1"/>
                </a:solidFill>
              </a:rPr>
              <a:t>search?site</a:t>
            </a:r>
            <a:r>
              <a:rPr lang="cs-CZ" sz="1200" dirty="0">
                <a:solidFill>
                  <a:schemeClr val="bg1"/>
                </a:solidFill>
              </a:rPr>
              <a:t>=&amp;</a:t>
            </a:r>
            <a:r>
              <a:rPr lang="cs-CZ" sz="1200" dirty="0" err="1">
                <a:solidFill>
                  <a:schemeClr val="bg1"/>
                </a:solidFill>
              </a:rPr>
              <a:t>tbm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isch&amp;source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hp&amp;biw</a:t>
            </a:r>
            <a:r>
              <a:rPr lang="cs-CZ" sz="1200" dirty="0">
                <a:solidFill>
                  <a:schemeClr val="bg1"/>
                </a:solidFill>
              </a:rPr>
              <a:t>=1440&amp;bih=805&amp;q=slune%C4%8Dn%C3%AD+soustava&amp;oq=</a:t>
            </a:r>
            <a:r>
              <a:rPr lang="cs-CZ" sz="1200" dirty="0" err="1">
                <a:solidFill>
                  <a:schemeClr val="bg1"/>
                </a:solidFill>
              </a:rPr>
              <a:t>slun&amp;gs_l</a:t>
            </a:r>
            <a:r>
              <a:rPr lang="cs-CZ" sz="1200" dirty="0">
                <a:solidFill>
                  <a:schemeClr val="bg1"/>
                </a:solidFill>
              </a:rPr>
              <a:t>=img.3.4.0l10.2480.3180.0.7726.4.4.0.0.0.0.224.700.1j0j3.4.0....0...1ac.1.44.img..1.3.476.7XpO_YW6GJ4#q=</a:t>
            </a:r>
            <a:r>
              <a:rPr lang="cs-CZ" sz="1200" dirty="0" err="1">
                <a:solidFill>
                  <a:schemeClr val="bg1"/>
                </a:solidFill>
              </a:rPr>
              <a:t>merkur&amp;tbm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isch&amp;facrc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>
                <a:solidFill>
                  <a:schemeClr val="bg1"/>
                </a:solidFill>
              </a:rPr>
              <a:t>imgdii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>
                <a:solidFill>
                  <a:schemeClr val="bg1"/>
                </a:solidFill>
              </a:rPr>
              <a:t>imgrc</a:t>
            </a:r>
            <a:r>
              <a:rPr lang="cs-CZ" sz="1200" dirty="0">
                <a:solidFill>
                  <a:schemeClr val="bg1"/>
                </a:solidFill>
              </a:rPr>
              <a:t>=4_JRo7jUOf4yeM%253A%3BfJXI1Ff62vg4QM%3Bhttp%253A%252F%252Fimageproxy.jxs.cz%252F~nd01%252Fjxs%252Fcz~%</a:t>
            </a:r>
            <a:r>
              <a:rPr lang="cs-CZ" sz="1200" dirty="0" smtClean="0">
                <a:solidFill>
                  <a:schemeClr val="bg1"/>
                </a:solidFill>
              </a:rPr>
              <a:t>252F034%252F555%252Ffb6c40ff50_9020_o2.jpg%3Bhttp%253A%252F%252Fplanety.blog.cz%252Frubrika%252Fmerkur%3B480%3B360; 21. 5. 2014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  <a:hlinkClick r:id="rId2"/>
              </a:rPr>
              <a:t>http://cs.wikipedia.org/wiki/Merkur_(planeta</a:t>
            </a:r>
            <a:r>
              <a:rPr lang="cs-CZ" sz="1200" dirty="0" smtClean="0">
                <a:solidFill>
                  <a:schemeClr val="bg1"/>
                </a:solidFill>
                <a:hlinkClick r:id="rId2"/>
              </a:rPr>
              <a:t>)</a:t>
            </a:r>
            <a:r>
              <a:rPr lang="cs-CZ" sz="1200" dirty="0" smtClean="0">
                <a:solidFill>
                  <a:schemeClr val="bg1"/>
                </a:solidFill>
              </a:rPr>
              <a:t>; 21. 5. 1014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</a:rPr>
              <a:t>https://www.google.cz/</a:t>
            </a:r>
            <a:r>
              <a:rPr lang="cs-CZ" sz="1200" dirty="0" err="1">
                <a:solidFill>
                  <a:schemeClr val="bg1"/>
                </a:solidFill>
              </a:rPr>
              <a:t>search?site</a:t>
            </a:r>
            <a:r>
              <a:rPr lang="cs-CZ" sz="1200" dirty="0">
                <a:solidFill>
                  <a:schemeClr val="bg1"/>
                </a:solidFill>
              </a:rPr>
              <a:t>=&amp;</a:t>
            </a:r>
            <a:r>
              <a:rPr lang="cs-CZ" sz="1200" dirty="0" err="1">
                <a:solidFill>
                  <a:schemeClr val="bg1"/>
                </a:solidFill>
              </a:rPr>
              <a:t>tbm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isch&amp;source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hp&amp;biw</a:t>
            </a:r>
            <a:r>
              <a:rPr lang="cs-CZ" sz="1200" dirty="0">
                <a:solidFill>
                  <a:schemeClr val="bg1"/>
                </a:solidFill>
              </a:rPr>
              <a:t>=1440&amp;bih=805&amp;q=slune%C4%8Dn%C3%AD+soustava&amp;oq=</a:t>
            </a:r>
            <a:r>
              <a:rPr lang="cs-CZ" sz="1200" dirty="0" err="1">
                <a:solidFill>
                  <a:schemeClr val="bg1"/>
                </a:solidFill>
              </a:rPr>
              <a:t>slun&amp;gs_l</a:t>
            </a:r>
            <a:r>
              <a:rPr lang="cs-CZ" sz="1200" dirty="0">
                <a:solidFill>
                  <a:schemeClr val="bg1"/>
                </a:solidFill>
              </a:rPr>
              <a:t>=img.3.4.0l10.2480.3180.0.7726.4.4.0.0.0.0.224.700.1j0j3.4.0....0...1ac.1.44.img..1.3.476.7XpO_YW6GJ4#q=venu%C5%A1e+planeta&amp;tbm=</a:t>
            </a:r>
            <a:r>
              <a:rPr lang="cs-CZ" sz="1200" dirty="0" err="1">
                <a:solidFill>
                  <a:schemeClr val="bg1"/>
                </a:solidFill>
              </a:rPr>
              <a:t>isch&amp;facrc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>
                <a:solidFill>
                  <a:schemeClr val="bg1"/>
                </a:solidFill>
              </a:rPr>
              <a:t>imgdii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 smtClean="0">
                <a:solidFill>
                  <a:schemeClr val="bg1"/>
                </a:solidFill>
              </a:rPr>
              <a:t>imgrc</a:t>
            </a:r>
            <a:r>
              <a:rPr lang="cs-CZ" sz="1200" dirty="0" smtClean="0">
                <a:solidFill>
                  <a:schemeClr val="bg1"/>
                </a:solidFill>
              </a:rPr>
              <a:t>=Gq-19lpB2Oks8M%253A%3BN731Atd6egBuxM%3Bhttp%253A%252F%252Foidnes.cz%252F09%252F041%252Fmaxi%252FANV2a28f0_42_21798466.jpg%3Bhttp%253A%252F%252Fzpravy.idnes.cz%252Ffoto.aspx%253Ffoto1%253DANV2a28f0_42_21798466.jpg%3B800%3B800; 21. 5. 2014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</a:rPr>
              <a:t>https://www.google.cz/</a:t>
            </a:r>
            <a:r>
              <a:rPr lang="cs-CZ" sz="1200" dirty="0" err="1">
                <a:solidFill>
                  <a:schemeClr val="bg1"/>
                </a:solidFill>
              </a:rPr>
              <a:t>search?site</a:t>
            </a:r>
            <a:r>
              <a:rPr lang="cs-CZ" sz="1200" dirty="0">
                <a:solidFill>
                  <a:schemeClr val="bg1"/>
                </a:solidFill>
              </a:rPr>
              <a:t>=&amp;</a:t>
            </a:r>
            <a:r>
              <a:rPr lang="cs-CZ" sz="1200" dirty="0" err="1">
                <a:solidFill>
                  <a:schemeClr val="bg1"/>
                </a:solidFill>
              </a:rPr>
              <a:t>tbm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isch&amp;source</a:t>
            </a:r>
            <a:r>
              <a:rPr lang="cs-CZ" sz="1200" dirty="0">
                <a:solidFill>
                  <a:schemeClr val="bg1"/>
                </a:solidFill>
              </a:rPr>
              <a:t>=</a:t>
            </a:r>
            <a:r>
              <a:rPr lang="cs-CZ" sz="1200" dirty="0" err="1">
                <a:solidFill>
                  <a:schemeClr val="bg1"/>
                </a:solidFill>
              </a:rPr>
              <a:t>hp&amp;biw</a:t>
            </a:r>
            <a:r>
              <a:rPr lang="cs-CZ" sz="1200" dirty="0">
                <a:solidFill>
                  <a:schemeClr val="bg1"/>
                </a:solidFill>
              </a:rPr>
              <a:t>=1440&amp;bih=805&amp;q=slune%C4%8Dn%C3%AD+soustava&amp;oq=</a:t>
            </a:r>
            <a:r>
              <a:rPr lang="cs-CZ" sz="1200" dirty="0" err="1">
                <a:solidFill>
                  <a:schemeClr val="bg1"/>
                </a:solidFill>
              </a:rPr>
              <a:t>slun&amp;gs_l</a:t>
            </a:r>
            <a:r>
              <a:rPr lang="cs-CZ" sz="1200" dirty="0">
                <a:solidFill>
                  <a:schemeClr val="bg1"/>
                </a:solidFill>
              </a:rPr>
              <a:t>=img.3.4.0l10.2480.3180.0.7726.4.4.0.0.0.0.224.700.1j0j3.4.0....0...1ac.1.44.img..1.3.476.7XpO_YW6GJ4#q=slune%C4%8Dn%C3%AD+soustava&amp;tbm=</a:t>
            </a:r>
            <a:r>
              <a:rPr lang="cs-CZ" sz="1200" dirty="0" err="1">
                <a:solidFill>
                  <a:schemeClr val="bg1"/>
                </a:solidFill>
              </a:rPr>
              <a:t>isch&amp;facrc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>
                <a:solidFill>
                  <a:schemeClr val="bg1"/>
                </a:solidFill>
              </a:rPr>
              <a:t>imgdii</a:t>
            </a:r>
            <a:r>
              <a:rPr lang="cs-CZ" sz="1200" dirty="0">
                <a:solidFill>
                  <a:schemeClr val="bg1"/>
                </a:solidFill>
              </a:rPr>
              <a:t>=_&amp;</a:t>
            </a:r>
            <a:r>
              <a:rPr lang="cs-CZ" sz="1200" dirty="0" err="1" smtClean="0">
                <a:solidFill>
                  <a:schemeClr val="bg1"/>
                </a:solidFill>
              </a:rPr>
              <a:t>imgrc</a:t>
            </a:r>
            <a:r>
              <a:rPr lang="cs-CZ" sz="1200" dirty="0" smtClean="0">
                <a:solidFill>
                  <a:schemeClr val="bg1"/>
                </a:solidFill>
              </a:rPr>
              <a:t>=0lNXrqvxgiKtLM%253A%3BuNkqdoptcQNowM%3Bhttp%253A%252F%252Fupload.wikimedia.org%252Fwikipedia%252Fcommons%252F9%252F90%252FNovaSlunecniSoustava.jpg%3Bhttp%253A%252F%252Fcs.wikipedia.org%252Fwiki%252FSlune%2525C4%25258Dn%2525C3%2525AD_soustava%3B6032%3B3395; 21. 5. 2014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  <a:hlinkClick r:id="rId3"/>
              </a:rPr>
              <a:t>https://www.google.cz/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search?site</a:t>
            </a:r>
            <a:r>
              <a:rPr lang="cs-CZ" sz="1200" dirty="0">
                <a:solidFill>
                  <a:schemeClr val="bg1"/>
                </a:solidFill>
                <a:hlinkClick r:id="rId3"/>
              </a:rPr>
              <a:t>=&amp;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tbm</a:t>
            </a:r>
            <a:r>
              <a:rPr lang="cs-CZ" sz="1200" dirty="0">
                <a:solidFill>
                  <a:schemeClr val="bg1"/>
                </a:solidFill>
                <a:hlinkClick r:id="rId3"/>
              </a:rPr>
              <a:t>=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isch&amp;source</a:t>
            </a:r>
            <a:r>
              <a:rPr lang="cs-CZ" sz="1200" dirty="0">
                <a:solidFill>
                  <a:schemeClr val="bg1"/>
                </a:solidFill>
                <a:hlinkClick r:id="rId3"/>
              </a:rPr>
              <a:t>=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hp&amp;biw</a:t>
            </a:r>
            <a:r>
              <a:rPr lang="cs-CZ" sz="1200" dirty="0">
                <a:solidFill>
                  <a:schemeClr val="bg1"/>
                </a:solidFill>
                <a:hlinkClick r:id="rId3"/>
              </a:rPr>
              <a:t>=1440&amp;bih=805&amp;q=slune%C4%8Dn%C3%AD+soustava&amp;oq=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slun&amp;gs_l</a:t>
            </a:r>
            <a:r>
              <a:rPr lang="cs-CZ" sz="1200" dirty="0">
                <a:solidFill>
                  <a:schemeClr val="bg1"/>
                </a:solidFill>
                <a:hlinkClick r:id="rId3"/>
              </a:rPr>
              <a:t>=img.3.4.0l10.2480.3180.0.7726.4.4.0.0.0.0.224.700.1j0j3.4.0....0...1ac.1.44.img..1.3.476.7XpO_YW6GJ4#q=zem%C4%9B&amp;tbm=</a:t>
            </a:r>
            <a:r>
              <a:rPr lang="cs-CZ" sz="1200" dirty="0" err="1">
                <a:solidFill>
                  <a:schemeClr val="bg1"/>
                </a:solidFill>
                <a:hlinkClick r:id="rId3"/>
              </a:rPr>
              <a:t>isch&amp;imgdii</a:t>
            </a:r>
            <a:r>
              <a:rPr lang="cs-CZ" sz="1200" dirty="0" smtClean="0">
                <a:solidFill>
                  <a:schemeClr val="bg1"/>
                </a:solidFill>
                <a:hlinkClick r:id="rId3"/>
              </a:rPr>
              <a:t>=_</a:t>
            </a:r>
            <a:r>
              <a:rPr lang="cs-CZ" sz="1200" dirty="0" smtClean="0">
                <a:solidFill>
                  <a:schemeClr val="bg1"/>
                </a:solidFill>
              </a:rPr>
              <a:t>; 21. 5. 2014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bg1"/>
                </a:solidFill>
                <a:hlinkClick r:id="rId4"/>
              </a:rPr>
              <a:t>http://</a:t>
            </a:r>
            <a:r>
              <a:rPr lang="cs-CZ" sz="1200" dirty="0" smtClean="0">
                <a:solidFill>
                  <a:schemeClr val="bg1"/>
                </a:solidFill>
                <a:hlinkClick r:id="rId4"/>
              </a:rPr>
              <a:t>cs.wikipedia.org/wiki/Zem%C4%9B</a:t>
            </a:r>
            <a:endParaRPr lang="cs-CZ" sz="1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1200" dirty="0"/>
              <a:t>https://www.google.cz/</a:t>
            </a:r>
            <a:r>
              <a:rPr lang="cs-CZ" sz="1200" dirty="0" err="1"/>
              <a:t>search?site</a:t>
            </a:r>
            <a:r>
              <a:rPr lang="cs-CZ" sz="1200" dirty="0"/>
              <a:t>=&amp;</a:t>
            </a:r>
            <a:r>
              <a:rPr lang="cs-CZ" sz="1200" dirty="0" err="1"/>
              <a:t>tbm</a:t>
            </a:r>
            <a:r>
              <a:rPr lang="cs-CZ" sz="1200" dirty="0"/>
              <a:t>=</a:t>
            </a:r>
            <a:r>
              <a:rPr lang="cs-CZ" sz="1200" dirty="0" err="1"/>
              <a:t>isch&amp;source</a:t>
            </a:r>
            <a:r>
              <a:rPr lang="cs-CZ" sz="1200" dirty="0"/>
              <a:t>=</a:t>
            </a:r>
            <a:r>
              <a:rPr lang="cs-CZ" sz="1200" dirty="0" err="1"/>
              <a:t>hp&amp;biw</a:t>
            </a:r>
            <a:r>
              <a:rPr lang="cs-CZ" sz="1200" dirty="0"/>
              <a:t>=1440&amp;bih=805&amp;q=slune%C4%8Dn%C3%AD+soustava&amp;oq=</a:t>
            </a:r>
            <a:r>
              <a:rPr lang="cs-CZ" sz="1200" dirty="0" err="1"/>
              <a:t>slun&amp;gs_l</a:t>
            </a:r>
            <a:r>
              <a:rPr lang="cs-CZ" sz="1200" dirty="0"/>
              <a:t>=img.3.4.0l10.2480.3180.0.7726.4.4.0.0.0.0.224.700.1j0j3.4.0....0...1ac.1.44.img..1.3.476.7XpO_YW6GJ4#q=</a:t>
            </a:r>
            <a:r>
              <a:rPr lang="cs-CZ" sz="1200" dirty="0" err="1"/>
              <a:t>mars&amp;tbm</a:t>
            </a:r>
            <a:r>
              <a:rPr lang="cs-CZ" sz="1200" dirty="0"/>
              <a:t>=</a:t>
            </a:r>
            <a:r>
              <a:rPr lang="cs-CZ" sz="1200" dirty="0" err="1"/>
              <a:t>isch&amp;facrc</a:t>
            </a:r>
            <a:r>
              <a:rPr lang="cs-CZ" sz="1200" dirty="0"/>
              <a:t>=_&amp;</a:t>
            </a:r>
            <a:r>
              <a:rPr lang="cs-CZ" sz="1200" dirty="0" err="1"/>
              <a:t>imgdii</a:t>
            </a:r>
            <a:r>
              <a:rPr lang="cs-CZ" sz="1200" dirty="0"/>
              <a:t>=_&amp;</a:t>
            </a:r>
            <a:r>
              <a:rPr lang="cs-CZ" sz="1200" dirty="0" err="1" smtClean="0"/>
              <a:t>imgrc</a:t>
            </a:r>
            <a:r>
              <a:rPr lang="cs-CZ" sz="1200" dirty="0" smtClean="0"/>
              <a:t>=04HHPlsG3fSTTM%253A%3BFManYbCM0IvSoM%3Bhttp%253A%252F%252F4.bp.blogspot.com%252F-FfcNOkWuu6E%252FUZGqVch_30I%252FAAAAAAAAACI%252FgMslaRkvfEE%252Fs1600%252Fmars-planet.jpg%3Bhttp%253A%252F%252Fwww.geocaching.com%252Fgeocache%252FGC4VV90_cesta-na-mars%3B900%3B856</a:t>
            </a:r>
          </a:p>
          <a:p>
            <a:pPr marL="0" indent="0">
              <a:buNone/>
            </a:pPr>
            <a:r>
              <a:rPr lang="cs-CZ" sz="1200" dirty="0">
                <a:hlinkClick r:id="rId5"/>
              </a:rPr>
              <a:t>http://</a:t>
            </a:r>
            <a:r>
              <a:rPr lang="cs-CZ" sz="1200" dirty="0" smtClean="0">
                <a:hlinkClick r:id="rId5"/>
              </a:rPr>
              <a:t>cs.wikipedia.org/wiki/Mars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>
                <a:hlinkClick r:id="rId6"/>
              </a:rPr>
              <a:t>http://cs.wikipedia.org/wiki/Jupiter_(planeta</a:t>
            </a:r>
            <a:r>
              <a:rPr lang="cs-CZ" sz="1200" dirty="0" smtClean="0">
                <a:hlinkClick r:id="rId6"/>
              </a:rPr>
              <a:t>)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/>
              <a:t>https://www.google.cz/</a:t>
            </a:r>
            <a:r>
              <a:rPr lang="cs-CZ" sz="1200" dirty="0" err="1"/>
              <a:t>search?site</a:t>
            </a:r>
            <a:r>
              <a:rPr lang="cs-CZ" sz="1200" dirty="0"/>
              <a:t>=&amp;</a:t>
            </a:r>
            <a:r>
              <a:rPr lang="cs-CZ" sz="1200" dirty="0" err="1"/>
              <a:t>tbm</a:t>
            </a:r>
            <a:r>
              <a:rPr lang="cs-CZ" sz="1200" dirty="0"/>
              <a:t>=</a:t>
            </a:r>
            <a:r>
              <a:rPr lang="cs-CZ" sz="1200" dirty="0" err="1"/>
              <a:t>isch&amp;source</a:t>
            </a:r>
            <a:r>
              <a:rPr lang="cs-CZ" sz="1200" dirty="0"/>
              <a:t>=</a:t>
            </a:r>
            <a:r>
              <a:rPr lang="cs-CZ" sz="1200" dirty="0" err="1"/>
              <a:t>hp&amp;biw</a:t>
            </a:r>
            <a:r>
              <a:rPr lang="cs-CZ" sz="1200" dirty="0"/>
              <a:t>=1440&amp;bih=805&amp;q=slune%C4%8Dn%C3%AD+soustava&amp;oq=</a:t>
            </a:r>
            <a:r>
              <a:rPr lang="cs-CZ" sz="1200" dirty="0" err="1"/>
              <a:t>slun&amp;gs_l</a:t>
            </a:r>
            <a:r>
              <a:rPr lang="cs-CZ" sz="1200" dirty="0"/>
              <a:t>=img.3.4.0l10.2480.3180.0.7726.4.4.0.0.0.0.224.700.1j0j3.4.0....0...1ac.1.44.img..1.3.476.7XpO_YW6GJ4#q=</a:t>
            </a:r>
            <a:r>
              <a:rPr lang="cs-CZ" sz="1200" dirty="0" err="1"/>
              <a:t>jupiter&amp;tbm</a:t>
            </a:r>
            <a:r>
              <a:rPr lang="cs-CZ" sz="1200" dirty="0"/>
              <a:t>=</a:t>
            </a:r>
            <a:r>
              <a:rPr lang="cs-CZ" sz="1200" dirty="0" err="1"/>
              <a:t>isch&amp;facrc</a:t>
            </a:r>
            <a:r>
              <a:rPr lang="cs-CZ" sz="1200" dirty="0"/>
              <a:t>=_&amp;</a:t>
            </a:r>
            <a:r>
              <a:rPr lang="cs-CZ" sz="1200" dirty="0" err="1"/>
              <a:t>imgdii</a:t>
            </a:r>
            <a:r>
              <a:rPr lang="cs-CZ" sz="1200" dirty="0"/>
              <a:t>=_&amp;</a:t>
            </a:r>
            <a:r>
              <a:rPr lang="cs-CZ" sz="1200" dirty="0" err="1"/>
              <a:t>imgrc</a:t>
            </a:r>
            <a:r>
              <a:rPr lang="cs-CZ" sz="1200" dirty="0"/>
              <a:t>=JsGOh60iSEFMJM%253A%3BX0QElkAyGb4DXM%3Bhttp%253A%252F%252Fwww.celestiamotherlode.net%252Fcatalog%252Fimages%252Fscreenshots%252Fvarious%252Fjupiter_Jupiter_Texture_1__.</a:t>
            </a:r>
            <a:r>
              <a:rPr lang="cs-CZ" sz="1200" dirty="0" smtClean="0"/>
              <a:t>jpg%3Bhttp%253A%252F%252Fwww.celestiamotherlode.net%252Fcatalog%252Fjupiter.php%3B1280%3B730</a:t>
            </a:r>
          </a:p>
          <a:p>
            <a:pPr marL="0" indent="0">
              <a:buNone/>
            </a:pPr>
            <a:r>
              <a:rPr lang="cs-CZ" sz="1200" dirty="0">
                <a:hlinkClick r:id="rId7"/>
              </a:rPr>
              <a:t>http://cs.wikipedia.org/wiki/Saturn_(planeta</a:t>
            </a:r>
            <a:r>
              <a:rPr lang="cs-CZ" sz="1200" dirty="0" smtClean="0">
                <a:hlinkClick r:id="rId7"/>
              </a:rPr>
              <a:t>)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>
                <a:hlinkClick r:id="rId8"/>
              </a:rPr>
              <a:t>https://www.google.cz/</a:t>
            </a:r>
            <a:r>
              <a:rPr lang="cs-CZ" sz="1200" dirty="0" err="1">
                <a:hlinkClick r:id="rId8"/>
              </a:rPr>
              <a:t>search?site</a:t>
            </a:r>
            <a:r>
              <a:rPr lang="cs-CZ" sz="1200" dirty="0">
                <a:hlinkClick r:id="rId8"/>
              </a:rPr>
              <a:t>=&amp;</a:t>
            </a:r>
            <a:r>
              <a:rPr lang="cs-CZ" sz="1200" dirty="0" err="1">
                <a:hlinkClick r:id="rId8"/>
              </a:rPr>
              <a:t>tbm</a:t>
            </a:r>
            <a:r>
              <a:rPr lang="cs-CZ" sz="1200" dirty="0">
                <a:hlinkClick r:id="rId8"/>
              </a:rPr>
              <a:t>=</a:t>
            </a:r>
            <a:r>
              <a:rPr lang="cs-CZ" sz="1200" dirty="0" err="1">
                <a:hlinkClick r:id="rId8"/>
              </a:rPr>
              <a:t>isch&amp;source</a:t>
            </a:r>
            <a:r>
              <a:rPr lang="cs-CZ" sz="1200" dirty="0">
                <a:hlinkClick r:id="rId8"/>
              </a:rPr>
              <a:t>=</a:t>
            </a:r>
            <a:r>
              <a:rPr lang="cs-CZ" sz="1200" dirty="0" err="1">
                <a:hlinkClick r:id="rId8"/>
              </a:rPr>
              <a:t>hp&amp;biw</a:t>
            </a:r>
            <a:r>
              <a:rPr lang="cs-CZ" sz="1200" dirty="0">
                <a:hlinkClick r:id="rId8"/>
              </a:rPr>
              <a:t>=1440&amp;bih=805&amp;q=slune%C4%8Dn%C3%AD+soustava&amp;oq=</a:t>
            </a:r>
            <a:r>
              <a:rPr lang="cs-CZ" sz="1200" dirty="0" err="1">
                <a:hlinkClick r:id="rId8"/>
              </a:rPr>
              <a:t>slun&amp;gs_l</a:t>
            </a:r>
            <a:r>
              <a:rPr lang="cs-CZ" sz="1200" dirty="0">
                <a:hlinkClick r:id="rId8"/>
              </a:rPr>
              <a:t>=img.3.4.0l10.2480.3180.0.7726.4.4.0.0.0.0.224.700.1j0j3.4.0....0...1ac.1.44.img..1.3.476.7XpO_YW6GJ4#q=</a:t>
            </a:r>
            <a:r>
              <a:rPr lang="cs-CZ" sz="1200" dirty="0" err="1">
                <a:hlinkClick r:id="rId8"/>
              </a:rPr>
              <a:t>saturn&amp;tbm</a:t>
            </a:r>
            <a:r>
              <a:rPr lang="cs-CZ" sz="1200" dirty="0">
                <a:hlinkClick r:id="rId8"/>
              </a:rPr>
              <a:t>=</a:t>
            </a:r>
            <a:r>
              <a:rPr lang="cs-CZ" sz="1200" dirty="0" err="1">
                <a:hlinkClick r:id="rId8"/>
              </a:rPr>
              <a:t>isch&amp;imgdii</a:t>
            </a:r>
            <a:r>
              <a:rPr lang="cs-CZ" sz="1200" dirty="0" smtClean="0">
                <a:hlinkClick r:id="rId8"/>
              </a:rPr>
              <a:t>=_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>
                <a:hlinkClick r:id="rId9"/>
              </a:rPr>
              <a:t>https://www.google.cz/</a:t>
            </a:r>
            <a:r>
              <a:rPr lang="cs-CZ" sz="1200" dirty="0" err="1">
                <a:hlinkClick r:id="rId9"/>
              </a:rPr>
              <a:t>search?site</a:t>
            </a:r>
            <a:r>
              <a:rPr lang="cs-CZ" sz="1200" dirty="0">
                <a:hlinkClick r:id="rId9"/>
              </a:rPr>
              <a:t>=&amp;</a:t>
            </a:r>
            <a:r>
              <a:rPr lang="cs-CZ" sz="1200" dirty="0" err="1">
                <a:hlinkClick r:id="rId9"/>
              </a:rPr>
              <a:t>tbm</a:t>
            </a:r>
            <a:r>
              <a:rPr lang="cs-CZ" sz="1200" dirty="0">
                <a:hlinkClick r:id="rId9"/>
              </a:rPr>
              <a:t>=</a:t>
            </a:r>
            <a:r>
              <a:rPr lang="cs-CZ" sz="1200" dirty="0" err="1">
                <a:hlinkClick r:id="rId9"/>
              </a:rPr>
              <a:t>isch&amp;source</a:t>
            </a:r>
            <a:r>
              <a:rPr lang="cs-CZ" sz="1200" dirty="0">
                <a:hlinkClick r:id="rId9"/>
              </a:rPr>
              <a:t>=</a:t>
            </a:r>
            <a:r>
              <a:rPr lang="cs-CZ" sz="1200" dirty="0" err="1">
                <a:hlinkClick r:id="rId9"/>
              </a:rPr>
              <a:t>hp&amp;biw</a:t>
            </a:r>
            <a:r>
              <a:rPr lang="cs-CZ" sz="1200" dirty="0">
                <a:hlinkClick r:id="rId9"/>
              </a:rPr>
              <a:t>=1440&amp;bih=805&amp;q=slune%C4%8Dn%C3%AD+soustava&amp;oq=</a:t>
            </a:r>
            <a:r>
              <a:rPr lang="cs-CZ" sz="1200" dirty="0" err="1">
                <a:hlinkClick r:id="rId9"/>
              </a:rPr>
              <a:t>slun&amp;gs_l</a:t>
            </a:r>
            <a:r>
              <a:rPr lang="cs-CZ" sz="1200" dirty="0">
                <a:hlinkClick r:id="rId9"/>
              </a:rPr>
              <a:t>=img.3.4.0l10.2480.3180.0.7726.4.4.0.0.0.0.224.700.1j0j3.4.0....0...1ac.1.44.img..1.3.476.7XpO_YW6GJ4#q=</a:t>
            </a:r>
            <a:r>
              <a:rPr lang="cs-CZ" sz="1200" dirty="0" err="1">
                <a:hlinkClick r:id="rId9"/>
              </a:rPr>
              <a:t>uran+planeta&amp;tbm</a:t>
            </a:r>
            <a:r>
              <a:rPr lang="cs-CZ" sz="1200" dirty="0">
                <a:hlinkClick r:id="rId9"/>
              </a:rPr>
              <a:t>=</a:t>
            </a:r>
            <a:r>
              <a:rPr lang="cs-CZ" sz="1200" dirty="0" err="1">
                <a:hlinkClick r:id="rId9"/>
              </a:rPr>
              <a:t>isch&amp;imgdii</a:t>
            </a:r>
            <a:r>
              <a:rPr lang="cs-CZ" sz="1200" dirty="0" smtClean="0">
                <a:hlinkClick r:id="rId9"/>
              </a:rPr>
              <a:t>=_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>
                <a:hlinkClick r:id="rId10"/>
              </a:rPr>
              <a:t>http://cs.wikipedia.org/wiki/Uran_(planeta</a:t>
            </a:r>
            <a:r>
              <a:rPr lang="cs-CZ" sz="1200" dirty="0" smtClean="0">
                <a:hlinkClick r:id="rId10"/>
              </a:rPr>
              <a:t>)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>
                <a:hlinkClick r:id="rId11"/>
              </a:rPr>
              <a:t>http://cs.wikipedia.org/wiki/Neptun_(planeta</a:t>
            </a:r>
            <a:r>
              <a:rPr lang="cs-CZ" sz="1200" dirty="0" smtClean="0">
                <a:hlinkClick r:id="rId11"/>
              </a:rPr>
              <a:t>)</a:t>
            </a:r>
            <a:endParaRPr lang="cs-CZ" sz="1200" dirty="0" smtClean="0"/>
          </a:p>
          <a:p>
            <a:pPr marL="0" indent="0">
              <a:buNone/>
            </a:pPr>
            <a:r>
              <a:rPr lang="cs-CZ" sz="1200" dirty="0"/>
              <a:t>https://www.google.cz/</a:t>
            </a:r>
            <a:r>
              <a:rPr lang="cs-CZ" sz="1200" dirty="0" err="1"/>
              <a:t>search?site</a:t>
            </a:r>
            <a:r>
              <a:rPr lang="cs-CZ" sz="1200" dirty="0"/>
              <a:t>=&amp;</a:t>
            </a:r>
            <a:r>
              <a:rPr lang="cs-CZ" sz="1200" dirty="0" err="1"/>
              <a:t>tbm</a:t>
            </a:r>
            <a:r>
              <a:rPr lang="cs-CZ" sz="1200" dirty="0"/>
              <a:t>=</a:t>
            </a:r>
            <a:r>
              <a:rPr lang="cs-CZ" sz="1200" dirty="0" err="1"/>
              <a:t>isch&amp;source</a:t>
            </a:r>
            <a:r>
              <a:rPr lang="cs-CZ" sz="1200" dirty="0"/>
              <a:t>=</a:t>
            </a:r>
            <a:r>
              <a:rPr lang="cs-CZ" sz="1200" dirty="0" err="1"/>
              <a:t>hp&amp;biw</a:t>
            </a:r>
            <a:r>
              <a:rPr lang="cs-CZ" sz="1200" dirty="0"/>
              <a:t>=1440&amp;bih=805&amp;q=slune%C4%8Dn%C3%AD+soustava&amp;oq=</a:t>
            </a:r>
            <a:r>
              <a:rPr lang="cs-CZ" sz="1200" dirty="0" err="1"/>
              <a:t>slun&amp;gs_l</a:t>
            </a:r>
            <a:r>
              <a:rPr lang="cs-CZ" sz="1200" dirty="0"/>
              <a:t>=img.3.4.0l10.2480.3180.0.7726.4.4.0.0.0.0.224.700.1j0j3.4.0....0...1ac.1.44.img..1.3.476.7XpO_YW6GJ4#q=</a:t>
            </a:r>
            <a:r>
              <a:rPr lang="cs-CZ" sz="1200" dirty="0" err="1"/>
              <a:t>neptun+planeta&amp;tbm</a:t>
            </a:r>
            <a:r>
              <a:rPr lang="cs-CZ" sz="1200" dirty="0"/>
              <a:t>=</a:t>
            </a:r>
            <a:r>
              <a:rPr lang="cs-CZ" sz="1200" dirty="0" err="1"/>
              <a:t>isch&amp;imgdii</a:t>
            </a:r>
            <a:r>
              <a:rPr lang="cs-CZ" sz="1200" dirty="0" smtClean="0"/>
              <a:t>=_</a:t>
            </a:r>
          </a:p>
          <a:p>
            <a:pPr marL="0" indent="0">
              <a:buNone/>
            </a:pPr>
            <a:endParaRPr lang="cs-CZ" sz="1200" dirty="0" smtClean="0"/>
          </a:p>
          <a:p>
            <a:pPr marL="0" indent="0">
              <a:buNone/>
            </a:pPr>
            <a:r>
              <a:rPr lang="cs-CZ" sz="1200" dirty="0"/>
              <a:t>http://cs.wikipedia.org/wiki/Slune%C4%8Dn%C3%AD_soustava</a:t>
            </a:r>
            <a:endParaRPr lang="cs-CZ" sz="1200" dirty="0" smtClean="0"/>
          </a:p>
        </p:txBody>
      </p:sp>
    </p:spTree>
    <p:extLst>
      <p:ext uri="{BB962C8B-B14F-4D97-AF65-F5344CB8AC3E}">
        <p14:creationId xmlns:p14="http://schemas.microsoft.com/office/powerpoint/2010/main" val="1636700491"/>
      </p:ext>
    </p:extLst>
  </p:cSld>
  <p:clrMapOvr>
    <a:masterClrMapping/>
  </p:clrMapOvr>
</p:sld>
</file>

<file path=ppt/theme/theme1.xml><?xml version="1.0" encoding="utf-8"?>
<a:theme xmlns:a="http://schemas.openxmlformats.org/drawingml/2006/main" name="Došky">
  <a:themeElements>
    <a:clrScheme name="Došky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77</TotalTime>
  <Words>549</Words>
  <Application>Microsoft Office PowerPoint</Application>
  <PresentationFormat>Předvádění na obrazovce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Došky</vt:lpstr>
      <vt:lpstr>Sluneční soustava  Dominik Kvapil – ZŠ náměstí Varnsdorf </vt:lpstr>
      <vt:lpstr>Sluneční soustava</vt:lpstr>
      <vt:lpstr>ZÁKLADNÍ INFORMACE</vt:lpstr>
      <vt:lpstr>     1 - MERKUR</vt:lpstr>
      <vt:lpstr>2 - VENUŠE</vt:lpstr>
      <vt:lpstr>3 - ZEMĚ</vt:lpstr>
      <vt:lpstr>4 - MARS</vt:lpstr>
      <vt:lpstr>5 – JUPITER </vt:lpstr>
      <vt:lpstr>6 - SATURN</vt:lpstr>
      <vt:lpstr>7 - URAN</vt:lpstr>
      <vt:lpstr>8 - NEPTUN</vt:lpstr>
      <vt:lpstr>Konec</vt:lpstr>
      <vt:lpstr>Odkazy….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Sluneční soustava</dc:title>
  <dc:creator>Dominik Kvapil</dc:creator>
  <cp:lastModifiedBy>Lucie Serakova</cp:lastModifiedBy>
  <cp:revision>9</cp:revision>
  <dcterms:created xsi:type="dcterms:W3CDTF">2014-05-21T12:54:32Z</dcterms:created>
  <dcterms:modified xsi:type="dcterms:W3CDTF">2014-06-01T16:19:22Z</dcterms:modified>
</cp:coreProperties>
</file>