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58" r:id="rId5"/>
    <p:sldId id="259" r:id="rId6"/>
    <p:sldId id="262" r:id="rId7"/>
    <p:sldId id="261" r:id="rId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1224" y="-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B9875-5C6D-4F7A-8352-66D4B086ADC9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1DF28-6A04-4293-8B4D-06CAADD04316}" type="slidenum">
              <a:rPr lang="cs-CZ" smtClean="0"/>
              <a:t>‹#›</a:t>
            </a:fld>
            <a:endParaRPr lang="cs-CZ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B9875-5C6D-4F7A-8352-66D4B086ADC9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1DF28-6A04-4293-8B4D-06CAADD0431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B9875-5C6D-4F7A-8352-66D4B086ADC9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7C1DF28-6A04-4293-8B4D-06CAADD04316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B9875-5C6D-4F7A-8352-66D4B086ADC9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1DF28-6A04-4293-8B4D-06CAADD0431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B9875-5C6D-4F7A-8352-66D4B086ADC9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1DF28-6A04-4293-8B4D-06CAADD0431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B9875-5C6D-4F7A-8352-66D4B086ADC9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1DF28-6A04-4293-8B4D-06CAADD0431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B9875-5C6D-4F7A-8352-66D4B086ADC9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1DF28-6A04-4293-8B4D-06CAADD0431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B9875-5C6D-4F7A-8352-66D4B086ADC9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1DF28-6A04-4293-8B4D-06CAADD0431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cs-CZ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Kliknutím na ikonu přidáte obrázek.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B9875-5C6D-4F7A-8352-66D4B086ADC9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1DF28-6A04-4293-8B4D-06CAADD0431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B9875-5C6D-4F7A-8352-66D4B086ADC9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1DF28-6A04-4293-8B4D-06CAADD0431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B9875-5C6D-4F7A-8352-66D4B086ADC9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1DF28-6A04-4293-8B4D-06CAADD0431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A1B9875-5C6D-4F7A-8352-66D4B086ADC9}" type="datetimeFigureOut">
              <a:rPr lang="cs-CZ" smtClean="0"/>
              <a:t>1.6.2014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7C1DF28-6A04-4293-8B4D-06CAADD04316}" type="slidenum">
              <a:rPr lang="cs-CZ" smtClean="0"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vtm.e15.cz/co-kdyby-zeme-nemela-mesic" TargetMode="External"/><Relationship Id="rId2" Type="http://schemas.openxmlformats.org/officeDocument/2006/relationships/hyperlink" Target="http://cs.wikipedia.org/wiki/M%C4%9Bs%C3%AD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74358" y="548680"/>
            <a:ext cx="7748048" cy="1656184"/>
          </a:xfrm>
        </p:spPr>
        <p:txBody>
          <a:bodyPr>
            <a:normAutofit fontScale="90000"/>
          </a:bodyPr>
          <a:lstStyle/>
          <a:p>
            <a:pPr algn="ctr"/>
            <a:r>
              <a:rPr lang="cs-CZ" sz="7200" b="1" i="1" dirty="0" smtClean="0">
                <a:solidFill>
                  <a:srgbClr val="00B0F0"/>
                </a:solidFill>
                <a:latin typeface="Palatino Linotype" pitchFamily="18" charset="0"/>
              </a:rPr>
              <a:t>Měsíc a </a:t>
            </a:r>
            <a:r>
              <a:rPr lang="cs-CZ" sz="7200" b="1" i="1" dirty="0" smtClean="0">
                <a:solidFill>
                  <a:srgbClr val="00B0F0"/>
                </a:solidFill>
                <a:latin typeface="Palatino Linotype" pitchFamily="18" charset="0"/>
              </a:rPr>
              <a:t>Slunce </a:t>
            </a:r>
            <a:r>
              <a:rPr lang="cs-CZ" sz="2700" b="1" i="1" dirty="0" smtClean="0">
                <a:solidFill>
                  <a:srgbClr val="00B0F0"/>
                </a:solidFill>
                <a:latin typeface="Palatino Linotype" pitchFamily="18" charset="0"/>
              </a:rPr>
              <a:t>Pavel Janoušek – ZŠ náměstí Varnsdorf</a:t>
            </a:r>
            <a:endParaRPr lang="cs-CZ" sz="2700" b="1" i="1" dirty="0">
              <a:solidFill>
                <a:srgbClr val="00B0F0"/>
              </a:solidFill>
              <a:latin typeface="Palatino Linotype" pitchFamily="18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17" y="2780929"/>
            <a:ext cx="4315283" cy="40247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480" y="2780930"/>
            <a:ext cx="4239334" cy="40269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9061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9600" i="1" dirty="0" smtClean="0">
                <a:solidFill>
                  <a:srgbClr val="00B050"/>
                </a:solidFill>
              </a:rPr>
              <a:t>Vlastnosti Měsíc</a:t>
            </a:r>
            <a:br>
              <a:rPr lang="cs-CZ" sz="9600" i="1" dirty="0" smtClean="0">
                <a:solidFill>
                  <a:srgbClr val="00B050"/>
                </a:solidFill>
              </a:rPr>
            </a:br>
            <a:endParaRPr lang="cs-CZ" sz="9600" i="1" dirty="0">
              <a:solidFill>
                <a:srgbClr val="00B05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cs-CZ" b="1" dirty="0" smtClean="0"/>
              <a:t>Měsíc </a:t>
            </a:r>
            <a:r>
              <a:rPr lang="cs-CZ" b="1" dirty="0"/>
              <a:t>je jediná známá přirozená družice </a:t>
            </a:r>
            <a:r>
              <a:rPr lang="cs-CZ" b="1" dirty="0" smtClean="0"/>
              <a:t>Země.</a:t>
            </a:r>
            <a:endParaRPr lang="cs-CZ" b="1" dirty="0" smtClean="0"/>
          </a:p>
          <a:p>
            <a:pPr>
              <a:buFont typeface="Wingdings" pitchFamily="2" charset="2"/>
              <a:buChar char="q"/>
            </a:pPr>
            <a:r>
              <a:rPr lang="cs-CZ" b="1" dirty="0"/>
              <a:t>Střední vzdálenost Měsíce od Země je 384 403 </a:t>
            </a:r>
            <a:r>
              <a:rPr lang="cs-CZ" b="1" dirty="0" smtClean="0"/>
              <a:t>km</a:t>
            </a:r>
            <a:r>
              <a:rPr lang="cs-CZ" dirty="0" smtClean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cs-CZ" b="1" dirty="0" smtClean="0"/>
              <a:t>Skládá se z kyslíku</a:t>
            </a:r>
            <a:r>
              <a:rPr lang="cs-CZ" b="1" dirty="0" smtClean="0"/>
              <a:t>, křemíku, uhlíku, hliníku, železa, hořčíku, titanu, niklu, sodíku, draslíku</a:t>
            </a:r>
            <a:r>
              <a:rPr lang="cs-CZ" b="1" dirty="0" smtClean="0"/>
              <a:t>, </a:t>
            </a:r>
            <a:r>
              <a:rPr lang="cs-CZ" b="1" dirty="0" smtClean="0"/>
              <a:t>manganu, síry, fosforu, uhlíku, dusíku, vodíku </a:t>
            </a:r>
            <a:endParaRPr lang="cs-CZ" b="1" dirty="0"/>
          </a:p>
          <a:p>
            <a:pPr marL="137160" indent="0">
              <a:buNone/>
            </a:pPr>
            <a:r>
              <a:rPr lang="cs-CZ" b="1" dirty="0" smtClean="0"/>
              <a:t>     a helia</a:t>
            </a:r>
          </a:p>
          <a:p>
            <a:pPr>
              <a:buFont typeface="Wingdings" pitchFamily="2" charset="2"/>
              <a:buChar char="q"/>
            </a:pPr>
            <a:r>
              <a:rPr lang="cs-CZ" b="1" dirty="0" smtClean="0"/>
              <a:t>Měsíc </a:t>
            </a:r>
            <a:r>
              <a:rPr lang="cs-CZ" b="1" dirty="0"/>
              <a:t>zatím </a:t>
            </a:r>
            <a:r>
              <a:rPr lang="cs-CZ" b="1" dirty="0" smtClean="0"/>
              <a:t>navštívilo celkem </a:t>
            </a:r>
            <a:r>
              <a:rPr lang="cs-CZ" b="1" dirty="0"/>
              <a:t>dvanáct lidí.</a:t>
            </a:r>
            <a:endParaRPr lang="cs-CZ" b="1" dirty="0" smtClean="0"/>
          </a:p>
        </p:txBody>
      </p:sp>
    </p:spTree>
    <p:extLst>
      <p:ext uri="{BB962C8B-B14F-4D97-AF65-F5344CB8AC3E}">
        <p14:creationId xmlns:p14="http://schemas.microsoft.com/office/powerpoint/2010/main" val="359603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cs-CZ" dirty="0" smtClean="0"/>
              <a:t> </a:t>
            </a:r>
            <a:r>
              <a:rPr lang="cs-CZ" dirty="0"/>
              <a:t>Měsíční rovníkový </a:t>
            </a:r>
            <a:r>
              <a:rPr lang="cs-CZ" dirty="0" smtClean="0"/>
              <a:t>průměr </a:t>
            </a:r>
            <a:r>
              <a:rPr lang="cs-CZ" dirty="0"/>
              <a:t>činí 3 476 </a:t>
            </a:r>
            <a:r>
              <a:rPr lang="cs-CZ" dirty="0" smtClean="0"/>
              <a:t>km.</a:t>
            </a:r>
            <a:endParaRPr lang="cs-CZ" dirty="0" smtClean="0"/>
          </a:p>
          <a:p>
            <a:pPr>
              <a:buFont typeface="Wingdings" pitchFamily="2" charset="2"/>
              <a:buChar char="q"/>
            </a:pPr>
            <a:r>
              <a:rPr lang="cs-CZ" dirty="0" smtClean="0"/>
              <a:t>Roku 1969 přistáli Neil Armstrong a Edvin Aldrin v rámci programu Apollo jako první lidé na Měsíci</a:t>
            </a:r>
            <a:r>
              <a:rPr lang="cs-CZ" dirty="0" smtClean="0"/>
              <a:t>, a </a:t>
            </a:r>
            <a:r>
              <a:rPr lang="cs-CZ" dirty="0" smtClean="0"/>
              <a:t>tím se stali i prvními lidmi</a:t>
            </a:r>
            <a:r>
              <a:rPr lang="cs-CZ" dirty="0" smtClean="0"/>
              <a:t>, kteří </a:t>
            </a:r>
            <a:r>
              <a:rPr lang="cs-CZ" dirty="0" smtClean="0"/>
              <a:t>stanuli na povrchu jiného vesmírného tělesa než </a:t>
            </a:r>
            <a:r>
              <a:rPr lang="cs-CZ" dirty="0" smtClean="0"/>
              <a:t>Země.</a:t>
            </a:r>
            <a:endParaRPr lang="cs-CZ" dirty="0" smtClean="0"/>
          </a:p>
          <a:p>
            <a:pPr>
              <a:buFont typeface="Wingdings" pitchFamily="2" charset="2"/>
              <a:buChar char="q"/>
            </a:pPr>
            <a:r>
              <a:rPr lang="cs-CZ" dirty="0" smtClean="0"/>
              <a:t>Měsíc je pokryt desítkami tisíc kráterů o průměru větším než 1 kilometr</a:t>
            </a:r>
            <a:r>
              <a:rPr lang="cs-CZ" dirty="0" smtClean="0"/>
              <a:t>, většina </a:t>
            </a:r>
            <a:r>
              <a:rPr lang="cs-CZ" dirty="0" smtClean="0"/>
              <a:t>je stará stovky milionů nebo miliardy </a:t>
            </a:r>
            <a:r>
              <a:rPr lang="cs-CZ" dirty="0" smtClean="0"/>
              <a:t>let.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2881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10700" i="1" dirty="0" smtClean="0">
                <a:solidFill>
                  <a:srgbClr val="FFFF00"/>
                </a:solidFill>
                <a:latin typeface="Cooper Black" pitchFamily="18" charset="0"/>
              </a:rPr>
              <a:t>Slunce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40600"/>
          </a:xfrm>
        </p:spPr>
        <p:txBody>
          <a:bodyPr/>
          <a:lstStyle/>
          <a:p>
            <a:pPr marL="137160" indent="0">
              <a:buSzPct val="112000"/>
              <a:buNone/>
            </a:pPr>
            <a:endParaRPr lang="cs-CZ" b="1" dirty="0" smtClean="0"/>
          </a:p>
          <a:p>
            <a:pPr>
              <a:buSzPct val="112000"/>
              <a:buBlip>
                <a:blip r:embed="rId2"/>
              </a:buBlip>
            </a:pPr>
            <a:r>
              <a:rPr lang="cs-CZ" b="1" dirty="0"/>
              <a:t> </a:t>
            </a:r>
            <a:r>
              <a:rPr lang="cs-CZ" sz="3200" b="1" dirty="0" smtClean="0"/>
              <a:t>Slunce</a:t>
            </a:r>
            <a:r>
              <a:rPr lang="cs-CZ" sz="3200" dirty="0" smtClean="0"/>
              <a:t> </a:t>
            </a:r>
            <a:r>
              <a:rPr lang="cs-CZ" sz="3200" dirty="0"/>
              <a:t>je </a:t>
            </a:r>
            <a:r>
              <a:rPr lang="cs-CZ" sz="3200" dirty="0" smtClean="0"/>
              <a:t>hvězda </a:t>
            </a:r>
            <a:r>
              <a:rPr lang="cs-CZ" sz="3200" dirty="0"/>
              <a:t>hlavní </a:t>
            </a:r>
            <a:r>
              <a:rPr lang="cs-CZ" sz="3200" dirty="0" smtClean="0"/>
              <a:t>posloupnosti.</a:t>
            </a:r>
          </a:p>
          <a:p>
            <a:pPr>
              <a:buSzPct val="112000"/>
              <a:buBlip>
                <a:blip r:embed="rId2"/>
              </a:buBlip>
            </a:pPr>
            <a:r>
              <a:rPr lang="cs-CZ" sz="3200" dirty="0"/>
              <a:t>Obíhá okolo středu </a:t>
            </a:r>
            <a:r>
              <a:rPr lang="cs-CZ" sz="3200" dirty="0" smtClean="0"/>
              <a:t>Mléčné dráhy ve vzdálenosti 25 000 do 28 000 světelných </a:t>
            </a:r>
            <a:r>
              <a:rPr lang="cs-CZ" sz="3200" dirty="0" smtClean="0"/>
              <a:t>let.</a:t>
            </a:r>
            <a:endParaRPr lang="cs-CZ" sz="3200" dirty="0" smtClean="0"/>
          </a:p>
          <a:p>
            <a:pPr>
              <a:buSzPct val="112000"/>
              <a:buBlip>
                <a:blip r:embed="rId2"/>
              </a:buBlip>
            </a:pPr>
            <a:r>
              <a:rPr lang="cs-CZ" sz="3200" dirty="0"/>
              <a:t>Oběh trvá přibližně 226 milionů </a:t>
            </a:r>
            <a:r>
              <a:rPr lang="cs-CZ" sz="3200" dirty="0" smtClean="0"/>
              <a:t>let.</a:t>
            </a:r>
            <a:endParaRPr lang="cs-CZ" sz="3200" dirty="0" smtClean="0"/>
          </a:p>
          <a:p>
            <a:pPr>
              <a:buSzPct val="112000"/>
              <a:buBlip>
                <a:blip r:embed="rId2"/>
              </a:buBlip>
            </a:pPr>
            <a:r>
              <a:rPr lang="cs-CZ" sz="3200" dirty="0" smtClean="0"/>
              <a:t>Slunce je staré přibližně 4,6 miliard </a:t>
            </a:r>
            <a:r>
              <a:rPr lang="cs-CZ" sz="3200" dirty="0" smtClean="0"/>
              <a:t>let.</a:t>
            </a:r>
            <a:endParaRPr lang="cs-CZ" sz="3200" dirty="0" smtClean="0"/>
          </a:p>
          <a:p>
            <a:pPr>
              <a:buSzPct val="112000"/>
              <a:buBlip>
                <a:blip r:embed="rId2"/>
              </a:buBlip>
            </a:pPr>
            <a:r>
              <a:rPr lang="cs-CZ" sz="3200" dirty="0" smtClean="0"/>
              <a:t>Je to nejjasnější těleso na </a:t>
            </a:r>
            <a:r>
              <a:rPr lang="cs-CZ" sz="3200" dirty="0" smtClean="0"/>
              <a:t>obloze.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26873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Pct val="113000"/>
              <a:buBlip>
                <a:blip r:embed="rId2"/>
              </a:buBlip>
            </a:pPr>
            <a:r>
              <a:rPr lang="cs-CZ" dirty="0" smtClean="0"/>
              <a:t>Jeho objem je asi tak 1,3 milionkrát  větší než objem </a:t>
            </a:r>
            <a:r>
              <a:rPr lang="cs-CZ" dirty="0" smtClean="0"/>
              <a:t>Země.</a:t>
            </a:r>
            <a:endParaRPr lang="cs-CZ" dirty="0" smtClean="0"/>
          </a:p>
          <a:p>
            <a:pPr>
              <a:buSzPct val="113000"/>
              <a:buBlip>
                <a:blip r:embed="rId2"/>
              </a:buBlip>
            </a:pPr>
            <a:r>
              <a:rPr lang="cs-CZ" dirty="0" smtClean="0"/>
              <a:t>Bude svítit asi ještě 5-7 miliard </a:t>
            </a:r>
            <a:r>
              <a:rPr lang="cs-CZ" dirty="0" smtClean="0"/>
              <a:t>let.</a:t>
            </a:r>
            <a:endParaRPr lang="cs-CZ" dirty="0" smtClean="0"/>
          </a:p>
          <a:p>
            <a:pPr>
              <a:buSzPct val="113000"/>
              <a:buBlip>
                <a:blip r:embed="rId2"/>
              </a:buBlip>
            </a:pPr>
            <a:r>
              <a:rPr lang="cs-CZ" dirty="0"/>
              <a:t>Na rovníku se otočí jednou za 25 dní, na </a:t>
            </a:r>
            <a:r>
              <a:rPr lang="cs-CZ" dirty="0" smtClean="0"/>
              <a:t>pólu</a:t>
            </a:r>
          </a:p>
          <a:p>
            <a:pPr marL="137160" indent="0">
              <a:buSzPct val="113000"/>
              <a:buNone/>
            </a:pPr>
            <a:r>
              <a:rPr lang="cs-CZ" dirty="0"/>
              <a:t> </a:t>
            </a:r>
            <a:r>
              <a:rPr lang="cs-CZ" dirty="0" smtClean="0"/>
              <a:t>    </a:t>
            </a:r>
            <a:r>
              <a:rPr lang="cs-CZ" dirty="0"/>
              <a:t>za 36 </a:t>
            </a:r>
            <a:r>
              <a:rPr lang="cs-CZ" dirty="0" smtClean="0"/>
              <a:t>dní.</a:t>
            </a:r>
            <a:endParaRPr lang="cs-CZ" dirty="0" smtClean="0"/>
          </a:p>
          <a:p>
            <a:pPr>
              <a:buSzPct val="113000"/>
              <a:buBlip>
                <a:blip r:embed="rId2"/>
              </a:buBlip>
            </a:pPr>
            <a:r>
              <a:rPr lang="cs-CZ" dirty="0" smtClean="0"/>
              <a:t>Astronomický </a:t>
            </a:r>
            <a:r>
              <a:rPr lang="cs-CZ" dirty="0"/>
              <a:t>symbol pro Slunce je kruh s bodem uprostřed, v </a:t>
            </a:r>
            <a:r>
              <a:rPr lang="cs-CZ" dirty="0" err="1" smtClean="0"/>
              <a:t>Unicode</a:t>
            </a:r>
            <a:r>
              <a:rPr lang="cs-CZ" dirty="0" smtClean="0"/>
              <a:t> </a:t>
            </a:r>
            <a:r>
              <a:rPr lang="cs-CZ" dirty="0"/>
              <a:t>☉ (U+2609 SUN</a:t>
            </a:r>
            <a:r>
              <a:rPr lang="cs-CZ" dirty="0" smtClean="0"/>
              <a:t>)</a:t>
            </a:r>
          </a:p>
          <a:p>
            <a:pPr>
              <a:buSzPct val="113000"/>
              <a:buBlip>
                <a:blip r:embed="rId2"/>
              </a:buBlip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7692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5400" i="1" dirty="0" smtClean="0">
                <a:solidFill>
                  <a:srgbClr val="7030A0"/>
                </a:solidFill>
              </a:rPr>
              <a:t>Vlivy Měsíce na Zemi</a:t>
            </a:r>
            <a:endParaRPr lang="cs-CZ" sz="5400" i="1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Bez vlivu jeho poměrně velké gravitace by naše planeta podléhala mnohem více přitažlivým silám ostatních těles Sluneční </a:t>
            </a:r>
            <a:r>
              <a:rPr lang="cs-CZ" dirty="0" smtClean="0"/>
              <a:t>soustavy.</a:t>
            </a:r>
            <a:endParaRPr lang="cs-CZ" dirty="0" smtClean="0"/>
          </a:p>
          <a:p>
            <a:r>
              <a:rPr lang="cs-CZ" dirty="0" smtClean="0"/>
              <a:t>Sklon </a:t>
            </a:r>
            <a:r>
              <a:rPr lang="cs-CZ" dirty="0"/>
              <a:t>osy rotace Země by se měnil a to by se projevilo drastickými výkyvy pozemského klimatu</a:t>
            </a:r>
            <a:r>
              <a:rPr lang="cs-CZ" dirty="0" smtClean="0"/>
              <a:t>.</a:t>
            </a:r>
          </a:p>
          <a:p>
            <a:r>
              <a:rPr lang="cs-CZ" dirty="0" smtClean="0"/>
              <a:t>Na příliv a </a:t>
            </a:r>
            <a:r>
              <a:rPr lang="cs-CZ" dirty="0" smtClean="0"/>
              <a:t>odliv.</a:t>
            </a: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088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9600" dirty="0" smtClean="0">
                <a:solidFill>
                  <a:srgbClr val="FF0000"/>
                </a:solidFill>
              </a:rPr>
              <a:t>Odkazy</a:t>
            </a:r>
            <a:endParaRPr lang="cs-CZ" sz="9600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>
                <a:solidFill>
                  <a:schemeClr val="bg1"/>
                </a:solidFill>
                <a:hlinkClick r:id="rId2"/>
              </a:rPr>
              <a:t>http</a:t>
            </a:r>
            <a:r>
              <a:rPr lang="cs-CZ" dirty="0">
                <a:solidFill>
                  <a:schemeClr val="bg1"/>
                </a:solidFill>
                <a:hlinkClick r:id="rId2"/>
              </a:rPr>
              <a:t>://</a:t>
            </a:r>
            <a:r>
              <a:rPr lang="cs-CZ" dirty="0" smtClean="0">
                <a:solidFill>
                  <a:schemeClr val="bg1"/>
                </a:solidFill>
                <a:hlinkClick r:id="rId2"/>
              </a:rPr>
              <a:t>cs.wikipedia.org/wiki/M%C4%9Bs%C3%ADc</a:t>
            </a:r>
            <a:r>
              <a:rPr lang="cs-CZ" dirty="0" smtClean="0">
                <a:solidFill>
                  <a:schemeClr val="bg1"/>
                </a:solidFill>
              </a:rPr>
              <a:t>; 28. 5. 2014</a:t>
            </a:r>
            <a:endParaRPr lang="cs-CZ" dirty="0" smtClean="0">
              <a:solidFill>
                <a:schemeClr val="bg1"/>
              </a:solidFill>
            </a:endParaRPr>
          </a:p>
          <a:p>
            <a:r>
              <a:rPr lang="cs-CZ" dirty="0">
                <a:solidFill>
                  <a:schemeClr val="bg1"/>
                </a:solidFill>
                <a:hlinkClick r:id="rId2"/>
              </a:rPr>
              <a:t>http://</a:t>
            </a:r>
            <a:r>
              <a:rPr lang="cs-CZ" dirty="0" smtClean="0">
                <a:solidFill>
                  <a:schemeClr val="bg1"/>
                </a:solidFill>
                <a:hlinkClick r:id="rId2"/>
              </a:rPr>
              <a:t>cs.wikipedia.org/wiki/M%C4%9Bs%C3%ADc</a:t>
            </a:r>
            <a:r>
              <a:rPr lang="cs-CZ" dirty="0" smtClean="0">
                <a:solidFill>
                  <a:schemeClr val="bg1"/>
                </a:solidFill>
              </a:rPr>
              <a:t>; 28. 5. 2014</a:t>
            </a:r>
            <a:endParaRPr lang="cs-CZ" dirty="0" smtClean="0">
              <a:solidFill>
                <a:schemeClr val="bg1"/>
              </a:solidFill>
            </a:endParaRPr>
          </a:p>
          <a:p>
            <a:r>
              <a:rPr lang="cs-CZ" dirty="0" smtClean="0">
                <a:solidFill>
                  <a:schemeClr val="bg1"/>
                </a:solidFill>
                <a:hlinkClick r:id="rId3"/>
              </a:rPr>
              <a:t>http</a:t>
            </a:r>
            <a:r>
              <a:rPr lang="cs-CZ" dirty="0">
                <a:solidFill>
                  <a:schemeClr val="bg1"/>
                </a:solidFill>
                <a:hlinkClick r:id="rId3"/>
              </a:rPr>
              <a:t>://</a:t>
            </a:r>
            <a:r>
              <a:rPr lang="cs-CZ" dirty="0" smtClean="0">
                <a:solidFill>
                  <a:schemeClr val="bg1"/>
                </a:solidFill>
                <a:hlinkClick r:id="rId3"/>
              </a:rPr>
              <a:t>vtm.e15.cz/co-kdyby-</a:t>
            </a:r>
            <a:r>
              <a:rPr lang="cs-CZ" dirty="0" err="1" smtClean="0">
                <a:solidFill>
                  <a:schemeClr val="bg1"/>
                </a:solidFill>
                <a:hlinkClick r:id="rId3"/>
              </a:rPr>
              <a:t>zeme</a:t>
            </a:r>
            <a:r>
              <a:rPr lang="cs-CZ" dirty="0" smtClean="0">
                <a:solidFill>
                  <a:schemeClr val="bg1"/>
                </a:solidFill>
                <a:hlinkClick r:id="rId3"/>
              </a:rPr>
              <a:t>-nemela-</a:t>
            </a:r>
            <a:r>
              <a:rPr lang="cs-CZ" dirty="0" err="1" smtClean="0">
                <a:solidFill>
                  <a:schemeClr val="bg1"/>
                </a:solidFill>
                <a:hlinkClick r:id="rId3"/>
              </a:rPr>
              <a:t>mesic</a:t>
            </a:r>
            <a:r>
              <a:rPr lang="cs-CZ" dirty="0" smtClean="0">
                <a:solidFill>
                  <a:schemeClr val="bg1"/>
                </a:solidFill>
              </a:rPr>
              <a:t>; 28. 5. 2014</a:t>
            </a:r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11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rchol">
  <a:themeElements>
    <a:clrScheme name="Vrchol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Vrchol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Vrchol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95</TotalTime>
  <Words>203</Words>
  <Application>Microsoft Office PowerPoint</Application>
  <PresentationFormat>Předvádění na obrazovce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8" baseType="lpstr">
      <vt:lpstr>Vrchol</vt:lpstr>
      <vt:lpstr>Měsíc a Slunce Pavel Janoušek – ZŠ náměstí Varnsdorf</vt:lpstr>
      <vt:lpstr>Vlastnosti Měsíc </vt:lpstr>
      <vt:lpstr>Prezentace aplikace PowerPoint</vt:lpstr>
      <vt:lpstr>Slunce </vt:lpstr>
      <vt:lpstr>Prezentace aplikace PowerPoint</vt:lpstr>
      <vt:lpstr>Vlivy Měsíce na Zemi</vt:lpstr>
      <vt:lpstr>Odkazy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Měsíc a Slunce</dc:title>
  <dc:creator>janousek06b</dc:creator>
  <cp:lastModifiedBy>Lucie Serakova</cp:lastModifiedBy>
  <cp:revision>10</cp:revision>
  <dcterms:created xsi:type="dcterms:W3CDTF">2014-05-21T13:02:27Z</dcterms:created>
  <dcterms:modified xsi:type="dcterms:W3CDTF">2014-06-01T16:11:51Z</dcterms:modified>
</cp:coreProperties>
</file>