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9" r:id="rId4"/>
    <p:sldId id="271" r:id="rId5"/>
    <p:sldId id="272" r:id="rId6"/>
    <p:sldId id="258" r:id="rId7"/>
    <p:sldId id="259" r:id="rId8"/>
    <p:sldId id="274" r:id="rId9"/>
    <p:sldId id="273" r:id="rId10"/>
    <p:sldId id="262" r:id="rId11"/>
    <p:sldId id="275" r:id="rId12"/>
    <p:sldId id="276" r:id="rId13"/>
    <p:sldId id="260" r:id="rId14"/>
    <p:sldId id="263" r:id="rId15"/>
    <p:sldId id="264" r:id="rId16"/>
    <p:sldId id="277" r:id="rId17"/>
    <p:sldId id="266" r:id="rId18"/>
    <p:sldId id="267" r:id="rId19"/>
    <p:sldId id="268" r:id="rId20"/>
    <p:sldId id="26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3/28/2014</a:t>
            </a:fld>
            <a:endParaRPr lang="en-US" dirty="0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3/28/2014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3/28/2014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3/28/2014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3/28/2014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3/28/2014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3/28/2014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C4986D-6BE9-4264-908F-02DB36FD8D6C}" type="datetime1">
              <a:rPr lang="en-US" smtClean="0"/>
              <a:t>3/28/2014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http://www.erudis.cz/scms_data/images/logo_esf_opvk_2011.jp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3501008"/>
            <a:ext cx="7772400" cy="1220841"/>
          </a:xfrm>
        </p:spPr>
        <p:txBody>
          <a:bodyPr>
            <a:normAutofit/>
          </a:bodyPr>
          <a:lstStyle/>
          <a:p>
            <a:r>
              <a:rPr lang="cs-CZ" sz="2400" dirty="0">
                <a:effectLst/>
              </a:rPr>
              <a:t>Základní škola s rozšířenou výukou jazyků Liberec, Husova 142/44, 460 01 LIBEREC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395535" y="5373216"/>
            <a:ext cx="842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Výzkumníci a pomocníci:</a:t>
            </a:r>
            <a:r>
              <a:rPr lang="cs-CZ" dirty="0" smtClean="0"/>
              <a:t> </a:t>
            </a:r>
            <a:r>
              <a:rPr lang="cs-CZ" dirty="0" err="1" smtClean="0"/>
              <a:t>Brzula</a:t>
            </a:r>
            <a:r>
              <a:rPr lang="cs-CZ" dirty="0" smtClean="0"/>
              <a:t> O., Čuříková A., Kopecká S., Kutra, D., </a:t>
            </a:r>
          </a:p>
          <a:p>
            <a:r>
              <a:rPr lang="cs-CZ" dirty="0" smtClean="0"/>
              <a:t>Mayerová T., Stárek M., </a:t>
            </a:r>
            <a:r>
              <a:rPr lang="cs-CZ" dirty="0" err="1" smtClean="0"/>
              <a:t>Trakalová</a:t>
            </a:r>
            <a:r>
              <a:rPr lang="cs-CZ" dirty="0" smtClean="0"/>
              <a:t> Z., Huberová M., Jícha M., Košek J., Petříček J.</a:t>
            </a:r>
            <a:endParaRPr lang="cs-CZ" dirty="0"/>
          </a:p>
        </p:txBody>
      </p:sp>
      <p:pic>
        <p:nvPicPr>
          <p:cNvPr id="1026" name="Picture 2" descr="C:\Users\Administrato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340" y="404664"/>
            <a:ext cx="3096344" cy="437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anner-svetgeolog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3721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0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597209" y="2492896"/>
            <a:ext cx="7772400" cy="1951857"/>
          </a:xfrm>
          <a:prstGeom prst="rect">
            <a:avLst/>
          </a:prstGeom>
        </p:spPr>
        <p:txBody>
          <a:bodyPr vert="horz" anchor="ctr">
            <a:normAutofit fontScale="92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z="5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Rozbor vody a půdního podloží liberecké přehrady</a:t>
            </a:r>
            <a:endParaRPr lang="cs-CZ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92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156194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89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6455516" cy="4507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304867" y="620688"/>
            <a:ext cx="8509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Lokalizace místa výzkumu: </a:t>
            </a:r>
            <a:r>
              <a:rPr lang="cs-CZ" dirty="0" smtClean="0"/>
              <a:t>vodní nádrž Starý </a:t>
            </a:r>
            <a:r>
              <a:rPr lang="cs-CZ" dirty="0" err="1" smtClean="0"/>
              <a:t>Harcov</a:t>
            </a:r>
            <a:r>
              <a:rPr lang="cs-CZ" dirty="0" smtClean="0"/>
              <a:t>. Odběry vzorků vody jsou </a:t>
            </a:r>
          </a:p>
          <a:p>
            <a:r>
              <a:rPr lang="cs-CZ" dirty="0" smtClean="0"/>
              <a:t>Vyznačeny červenými šipkami, odběr půdního podloží modrou šipkou. </a:t>
            </a:r>
            <a:endParaRPr lang="cs-CZ" dirty="0"/>
          </a:p>
        </p:txBody>
      </p:sp>
      <p:cxnSp>
        <p:nvCxnSpPr>
          <p:cNvPr id="9" name="Přímá spojnice se šipkou 8"/>
          <p:cNvCxnSpPr/>
          <p:nvPr/>
        </p:nvCxnSpPr>
        <p:spPr>
          <a:xfrm>
            <a:off x="4559397" y="2673098"/>
            <a:ext cx="228627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>
            <a:off x="6948264" y="2825498"/>
            <a:ext cx="228627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Přímá spojnice se šipkou 12"/>
          <p:cNvCxnSpPr/>
          <p:nvPr/>
        </p:nvCxnSpPr>
        <p:spPr>
          <a:xfrm flipV="1">
            <a:off x="6948263" y="3401562"/>
            <a:ext cx="228627" cy="44518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28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Základní údaje o přehradní nádrži Starý </a:t>
            </a:r>
            <a:r>
              <a:rPr lang="cs-CZ" sz="2800" dirty="0" err="1" smtClean="0"/>
              <a:t>Harcov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09160"/>
          </a:xfrm>
        </p:spPr>
        <p:txBody>
          <a:bodyPr>
            <a:normAutofit lnSpcReduction="10000"/>
          </a:bodyPr>
          <a:lstStyle/>
          <a:p>
            <a:pPr marL="137160" indent="0">
              <a:lnSpc>
                <a:spcPct val="150000"/>
              </a:lnSpc>
              <a:buNone/>
            </a:pPr>
            <a:r>
              <a:rPr lang="cs-CZ" b="1" dirty="0" smtClean="0"/>
              <a:t>hráz</a:t>
            </a:r>
            <a:r>
              <a:rPr lang="cs-CZ" b="1" dirty="0"/>
              <a:t>:</a:t>
            </a:r>
            <a:r>
              <a:rPr lang="cs-CZ" dirty="0"/>
              <a:t> </a:t>
            </a:r>
            <a:r>
              <a:rPr lang="cs-CZ" dirty="0" smtClean="0"/>
              <a:t>vysoká </a:t>
            </a:r>
            <a:r>
              <a:rPr lang="cs-CZ" dirty="0"/>
              <a:t>19 m nad základem, široká 4,5 m, dlouhá 157 m </a:t>
            </a:r>
            <a:br>
              <a:rPr lang="cs-CZ" dirty="0"/>
            </a:br>
            <a:r>
              <a:rPr lang="cs-CZ" b="1" dirty="0"/>
              <a:t>objem nádrže:</a:t>
            </a:r>
            <a:r>
              <a:rPr lang="cs-CZ" dirty="0"/>
              <a:t> 687 000 m³</a:t>
            </a:r>
            <a:br>
              <a:rPr lang="cs-CZ" dirty="0"/>
            </a:br>
            <a:r>
              <a:rPr lang="cs-CZ" b="1" dirty="0"/>
              <a:t>plocha povodí</a:t>
            </a:r>
            <a:r>
              <a:rPr lang="cs-CZ" dirty="0"/>
              <a:t>: 15,7 km²</a:t>
            </a:r>
            <a:br>
              <a:rPr lang="cs-CZ" dirty="0"/>
            </a:br>
            <a:r>
              <a:rPr lang="cs-CZ" b="1" dirty="0"/>
              <a:t>maximální plocha:</a:t>
            </a:r>
            <a:r>
              <a:rPr lang="cs-CZ" dirty="0"/>
              <a:t> 14,07 </a:t>
            </a:r>
            <a:r>
              <a:rPr lang="cs-CZ" dirty="0" smtClean="0"/>
              <a:t>ha</a:t>
            </a:r>
          </a:p>
          <a:p>
            <a:pPr marL="137160" indent="0">
              <a:lnSpc>
                <a:spcPct val="150000"/>
              </a:lnSpc>
              <a:buNone/>
            </a:pPr>
            <a:r>
              <a:rPr lang="cs-CZ" b="1" dirty="0"/>
              <a:t>s</a:t>
            </a:r>
            <a:r>
              <a:rPr lang="cs-CZ" b="1" dirty="0" smtClean="0"/>
              <a:t>tálý objem: </a:t>
            </a:r>
            <a:r>
              <a:rPr lang="cs-CZ" dirty="0" smtClean="0"/>
              <a:t>48 000 m</a:t>
            </a:r>
            <a:r>
              <a:rPr lang="cs-CZ" baseline="30000" dirty="0" smtClean="0"/>
              <a:t>3</a:t>
            </a:r>
            <a:endParaRPr lang="cs-CZ" dirty="0" smtClean="0"/>
          </a:p>
          <a:p>
            <a:pPr marL="137160" indent="0">
              <a:lnSpc>
                <a:spcPct val="150000"/>
              </a:lnSpc>
              <a:buNone/>
            </a:pPr>
            <a:r>
              <a:rPr lang="cs-CZ" b="1" dirty="0"/>
              <a:t>z</a:t>
            </a:r>
            <a:r>
              <a:rPr lang="cs-CZ" b="1" dirty="0" smtClean="0"/>
              <a:t>ásobní objem: </a:t>
            </a:r>
            <a:r>
              <a:rPr lang="cs-CZ" dirty="0" smtClean="0"/>
              <a:t>289 000 m</a:t>
            </a:r>
            <a:r>
              <a:rPr lang="cs-CZ" baseline="30000" dirty="0" smtClean="0"/>
              <a:t>3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6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Bojová výprava pro vzorky</a:t>
            </a:r>
            <a:endParaRPr lang="cs-CZ" sz="4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34460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Místo: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Přehradní nádrž Starý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Harcov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odběr vody z přehrady 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odběr půdy z dna (okrajové části) </a:t>
            </a: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3777634"/>
            <a:ext cx="3911749" cy="293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cs-CZ" sz="4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Chemické rozbory vody</a:t>
            </a:r>
            <a:endParaRPr lang="cs-CZ" sz="4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180728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 indikátorový papírek: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</a:p>
          <a:p>
            <a:pPr marL="137160" indent="0">
              <a:buNone/>
            </a:pP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 pomocí  metru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Pasco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viz. 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rafické vyjádření – měření prováděno 4 x po sobě, hodnota pH = 7,3 – 7,5   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E:\OBJEVY ČEKAJÍ NA TEBE\ZPRACOVÁNÍ PROJEKTŮ\X.Hydrologie-přehrada\pH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29702"/>
            <a:ext cx="7672450" cy="402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59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32656"/>
          </a:xfrm>
        </p:spPr>
        <p:txBody>
          <a:bodyPr/>
          <a:lstStyle/>
          <a:p>
            <a:pPr marL="137160" indent="0">
              <a:buNone/>
            </a:pPr>
            <a:r>
              <a:rPr lang="cs-CZ" dirty="0" smtClean="0"/>
              <a:t>Měření s pH metrem </a:t>
            </a:r>
            <a:r>
              <a:rPr lang="cs-CZ" dirty="0" err="1" smtClean="0"/>
              <a:t>Pasco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 descr="C:\Users\Administrator\Desktop\DSCN32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6984776" cy="524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847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535723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Výskyt železa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ano, stopové množství, výskyt se projevil modrým zabarvením roztoku (po 24 hodinách).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Postup: k 10 ml vody přidáme </a:t>
            </a: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1ml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1 ml červené krevní soli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Výskyt fenolu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nepotvrzeno 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ostup: k 10 ml vody přidáme 1 ml chloridu železitého. 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06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137160" indent="0">
              <a:buNone/>
            </a:pPr>
            <a:r>
              <a:rPr lang="cs-CZ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Výskyt </a:t>
            </a:r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chloridů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nepotvrzeno 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ostup: k 5 ml vody přidáme asi 1 cm kyseliny dusičné a pár kapek roztoku dusičnanu stříbrného. 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Výskyt síran: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nepotvrzeno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Postup: do zkumavky nalijeme asi 10 cm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³ vzorku vody a přidáme asi 1cm³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HCl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a 1 cm³ roztoku BaCl</a:t>
            </a:r>
            <a:r>
              <a:rPr lang="cs-CZ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84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1656184"/>
          </a:xfrm>
        </p:spPr>
        <p:txBody>
          <a:bodyPr>
            <a:normAutofit fontScale="62500" lnSpcReduction="20000"/>
          </a:bodyPr>
          <a:lstStyle/>
          <a:p>
            <a:pPr marL="137160" indent="0">
              <a:buNone/>
            </a:pPr>
            <a:r>
              <a:rPr lang="cs-CZ" b="1" dirty="0" smtClean="0"/>
              <a:t>Zkumavkové reakce: </a:t>
            </a:r>
          </a:p>
          <a:p>
            <a:pPr marL="137160" indent="0">
              <a:buNone/>
            </a:pPr>
            <a:r>
              <a:rPr lang="cs-CZ" dirty="0" smtClean="0"/>
              <a:t>Zkumavka č. 1.: důkaz síranů – nepotvrzeno.  </a:t>
            </a:r>
          </a:p>
          <a:p>
            <a:pPr marL="137160" indent="0">
              <a:buNone/>
            </a:pPr>
            <a:r>
              <a:rPr lang="cs-CZ" dirty="0" smtClean="0"/>
              <a:t>Zkumavka č. 2.: důkaz chloridů – nepotvrzeno. </a:t>
            </a:r>
          </a:p>
          <a:p>
            <a:pPr marL="137160" indent="0">
              <a:buNone/>
            </a:pPr>
            <a:r>
              <a:rPr lang="cs-CZ" dirty="0" smtClean="0"/>
              <a:t>Zkumavka č. 3.: důkaz fenolu – nepotvrzeno (žluté zbarvení od FeCl</a:t>
            </a:r>
            <a:r>
              <a:rPr lang="cs-CZ" baseline="-25000" dirty="0" smtClean="0"/>
              <a:t>3</a:t>
            </a:r>
            <a:r>
              <a:rPr lang="cs-CZ" dirty="0" smtClean="0"/>
              <a:t>). </a:t>
            </a:r>
          </a:p>
          <a:p>
            <a:pPr marL="137160" indent="0">
              <a:buNone/>
            </a:pPr>
            <a:r>
              <a:rPr lang="cs-CZ" dirty="0" smtClean="0"/>
              <a:t>Zkumavka č. 4.: důkaz železa – potvrzeno (modré zabarvení). 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2" name="Picture 2" descr="C:\Users\Administrator\Desktop\P10109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5495925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497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688632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cs-CZ" b="1" dirty="0" smtClean="0"/>
              <a:t>Plamenové zkoušky odparků vody na kationty alkalických kovů a kovů alkalických zemin</a:t>
            </a:r>
          </a:p>
          <a:p>
            <a:pPr marL="137160" indent="0">
              <a:buNone/>
            </a:pPr>
            <a:endParaRPr lang="cs-CZ" dirty="0"/>
          </a:p>
          <a:p>
            <a:pPr marL="137160" indent="0">
              <a:buNone/>
            </a:pPr>
            <a:r>
              <a:rPr lang="cs-CZ" b="1" dirty="0" smtClean="0"/>
              <a:t>Postup:</a:t>
            </a:r>
            <a:r>
              <a:rPr lang="cs-CZ" dirty="0" smtClean="0"/>
              <a:t> V porcelánové misce</a:t>
            </a:r>
          </a:p>
          <a:p>
            <a:pPr marL="137160" indent="0">
              <a:buNone/>
            </a:pPr>
            <a:r>
              <a:rPr lang="cs-CZ" dirty="0"/>
              <a:t>o</a:t>
            </a:r>
            <a:r>
              <a:rPr lang="cs-CZ" dirty="0" smtClean="0"/>
              <a:t>dpařeno 20 ml vzorku vody, </a:t>
            </a:r>
          </a:p>
          <a:p>
            <a:pPr marL="137160" indent="0">
              <a:buNone/>
            </a:pPr>
            <a:r>
              <a:rPr lang="cs-CZ" dirty="0"/>
              <a:t>o</a:t>
            </a:r>
            <a:r>
              <a:rPr lang="cs-CZ" dirty="0" smtClean="0"/>
              <a:t>dparky rozpuštěny v </a:t>
            </a:r>
            <a:r>
              <a:rPr lang="cs-CZ" dirty="0" err="1" smtClean="0"/>
              <a:t>HCl</a:t>
            </a:r>
            <a:r>
              <a:rPr lang="cs-CZ" dirty="0" smtClean="0"/>
              <a:t>. </a:t>
            </a:r>
            <a:endParaRPr lang="cs-CZ" dirty="0"/>
          </a:p>
          <a:p>
            <a:pPr marL="137160" indent="0">
              <a:buNone/>
            </a:pPr>
            <a:r>
              <a:rPr lang="cs-CZ" dirty="0" smtClean="0"/>
              <a:t>Drátkem vkládáno do plamene.</a:t>
            </a:r>
          </a:p>
          <a:p>
            <a:pPr marL="137160" indent="0">
              <a:buNone/>
            </a:pPr>
            <a:r>
              <a:rPr lang="cs-CZ" b="1" dirty="0" smtClean="0"/>
              <a:t>Výsledek:</a:t>
            </a:r>
            <a:r>
              <a:rPr lang="cs-CZ" dirty="0" smtClean="0"/>
              <a:t> neprůkazné kationty, </a:t>
            </a:r>
          </a:p>
          <a:p>
            <a:pPr marL="137160" indent="0">
              <a:buNone/>
            </a:pPr>
            <a:r>
              <a:rPr lang="cs-CZ" dirty="0" smtClean="0"/>
              <a:t>Pravděpodobně výskyt sodných</a:t>
            </a:r>
          </a:p>
          <a:p>
            <a:pPr marL="137160" indent="0">
              <a:buNone/>
            </a:pPr>
            <a:r>
              <a:rPr lang="cs-CZ" dirty="0" smtClean="0"/>
              <a:t>a vápenatých kationtů.  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146" name="Picture 2" descr="C:\Users\Administrator\Desktop\DSCN33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78380" y="2461676"/>
            <a:ext cx="3984849" cy="299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17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8" y="476671"/>
            <a:ext cx="3820694" cy="286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8" y="3861048"/>
            <a:ext cx="3820694" cy="28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00" y="3997742"/>
            <a:ext cx="3638539" cy="273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host.ZSHUSOVA\Desktop\1477611_232175370299475_186569785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0648"/>
            <a:ext cx="2612157" cy="348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4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5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Chelatometrické</a:t>
            </a:r>
            <a:r>
              <a:rPr lang="cs-CZ" sz="4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stanovení tvrdosti vody</a:t>
            </a:r>
            <a:endParaRPr lang="cs-CZ" sz="4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Postup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vzorek titrujeme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chelatonemIII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koncentraci </a:t>
            </a: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0,05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mol/dm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³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2) do titrační baňky odpipetujeme 10 ml vzorku vody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3) ke vzorku přidáme 5 ml amoniakálního pufru </a:t>
            </a: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(pH 11) a na špičku lžičky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eriochromové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černě T (smíchána v poměru 1:100 s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NaCl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  <a:b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4) titrujeme do barevného přechodu indikátoru </a:t>
            </a:r>
          </a:p>
          <a:p>
            <a:pPr marL="137160" indent="0">
              <a:buNone/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5) podle spotřeby dopočítáme tvrdost vody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11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500" dirty="0">
                <a:solidFill>
                  <a:schemeClr val="tx1"/>
                </a:solidFill>
                <a:latin typeface="Comic Sans MS" panose="030F0702030302020204" pitchFamily="66" charset="0"/>
              </a:rPr>
              <a:t>V</a:t>
            </a:r>
            <a:r>
              <a:rPr lang="cs-CZ" sz="4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ýsledek titrace</a:t>
            </a:r>
            <a:endParaRPr lang="cs-CZ" sz="4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cs-CZ" dirty="0" smtClean="0"/>
              <a:t>spotřeba </a:t>
            </a:r>
            <a:r>
              <a:rPr lang="cs-CZ" dirty="0" err="1" smtClean="0"/>
              <a:t>chelatonu</a:t>
            </a:r>
            <a:r>
              <a:rPr lang="cs-CZ" dirty="0" smtClean="0"/>
              <a:t> III: 0,6 ml; 0,4 ml; 0,5 ml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průměrná spotřeba </a:t>
            </a:r>
            <a:r>
              <a:rPr lang="cs-CZ" dirty="0" err="1" smtClean="0"/>
              <a:t>chelatonu</a:t>
            </a:r>
            <a:r>
              <a:rPr lang="cs-CZ" dirty="0" smtClean="0"/>
              <a:t> III: 0,5 ml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výpočet tvrdosti vzorku vody: </a:t>
            </a:r>
            <a:br>
              <a:rPr lang="cs-CZ" dirty="0" smtClean="0"/>
            </a:br>
            <a:r>
              <a:rPr lang="cs-CZ" dirty="0" smtClean="0"/>
              <a:t>(0,0005 l x 0,05 mol/dm</a:t>
            </a:r>
            <a:r>
              <a:rPr lang="cs-CZ" dirty="0" smtClean="0">
                <a:latin typeface="Times New Roman"/>
                <a:cs typeface="Times New Roman"/>
              </a:rPr>
              <a:t>³) : 0,01 l</a:t>
            </a:r>
            <a:br>
              <a:rPr lang="cs-CZ" dirty="0" smtClean="0">
                <a:latin typeface="Times New Roman"/>
                <a:cs typeface="Times New Roman"/>
              </a:rPr>
            </a:br>
            <a:r>
              <a:rPr lang="cs-CZ" b="1" u="sng" dirty="0" smtClean="0">
                <a:latin typeface="Times New Roman"/>
                <a:cs typeface="Times New Roman"/>
              </a:rPr>
              <a:t>= 0,0025 mol/dm³</a:t>
            </a:r>
            <a:br>
              <a:rPr lang="cs-CZ" b="1" u="sng" dirty="0" smtClean="0">
                <a:latin typeface="Times New Roman"/>
                <a:cs typeface="Times New Roman"/>
              </a:rPr>
            </a:br>
            <a:r>
              <a:rPr lang="cs-CZ" b="1" u="sng" dirty="0" smtClean="0">
                <a:latin typeface="Times New Roman"/>
                <a:cs typeface="Times New Roman"/>
              </a:rPr>
              <a:t/>
            </a:r>
            <a:br>
              <a:rPr lang="cs-CZ" b="1" u="sng" dirty="0" smtClean="0">
                <a:latin typeface="Times New Roman"/>
                <a:cs typeface="Times New Roman"/>
              </a:rPr>
            </a:br>
            <a:r>
              <a:rPr lang="cs-CZ" b="1" u="sng" dirty="0" smtClean="0">
                <a:latin typeface="Times New Roman"/>
                <a:cs typeface="Times New Roman"/>
              </a:rPr>
              <a:t>Výsledky</a:t>
            </a:r>
            <a:r>
              <a:rPr lang="cs-CZ" dirty="0" smtClean="0">
                <a:latin typeface="Times New Roman"/>
                <a:cs typeface="Times New Roman"/>
              </a:rPr>
              <a:t>: tvrdost vody (Ca, Mg) byla stanovena pomocí titrace na 0,0025 mol/dm³</a:t>
            </a:r>
            <a:r>
              <a:rPr lang="cs-CZ" b="1" u="sng" dirty="0" smtClean="0">
                <a:latin typeface="Times New Roman"/>
                <a:cs typeface="Times New Roman"/>
              </a:rPr>
              <a:t/>
            </a:r>
            <a:br>
              <a:rPr lang="cs-CZ" b="1" u="sng" dirty="0" smtClean="0">
                <a:latin typeface="Times New Roman"/>
                <a:cs typeface="Times New Roman"/>
              </a:rPr>
            </a:br>
            <a:r>
              <a:rPr lang="cs-CZ" b="1" u="sng" dirty="0" smtClean="0">
                <a:latin typeface="Times New Roman"/>
                <a:cs typeface="Times New Roman"/>
              </a:rPr>
              <a:t/>
            </a:r>
            <a:br>
              <a:rPr lang="cs-CZ" b="1" u="sng" dirty="0" smtClean="0">
                <a:latin typeface="Times New Roman"/>
                <a:cs typeface="Times New Roman"/>
              </a:rPr>
            </a:br>
            <a:r>
              <a:rPr lang="cs-CZ" dirty="0">
                <a:latin typeface="Times New Roman"/>
                <a:cs typeface="Times New Roman"/>
              </a:rPr>
              <a:t>T</a:t>
            </a:r>
            <a:r>
              <a:rPr lang="cs-CZ" dirty="0" smtClean="0">
                <a:latin typeface="Times New Roman"/>
                <a:cs typeface="Times New Roman"/>
              </a:rPr>
              <a:t>ato hodnota odpovídá středně tvrdé až tvrdé vodě. 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7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48072"/>
          </a:xfrm>
        </p:spPr>
        <p:txBody>
          <a:bodyPr/>
          <a:lstStyle/>
          <a:p>
            <a:pPr marL="137160" indent="0">
              <a:buNone/>
            </a:pPr>
            <a:r>
              <a:rPr lang="cs-CZ" dirty="0" smtClean="0"/>
              <a:t>Pomůcky k titraci a průběh titrace 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3/28/2014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170" name="Picture 2" descr="C:\Users\Administrator\Desktop\P10109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3960642" cy="297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istrator\Desktop\P10109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02224" y="1594520"/>
            <a:ext cx="5495925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44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01008"/>
            <a:ext cx="3672776" cy="275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host.ZSHUSOVA\Desktop\10013689_232175256966153_72469921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056" y="1029219"/>
            <a:ext cx="2612157" cy="348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host.ZSHUSOVA\Desktop\1656260_232174353632910_43225044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29218"/>
            <a:ext cx="3036612" cy="384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obsah 2"/>
          <p:cNvSpPr txBox="1">
            <a:spLocks/>
          </p:cNvSpPr>
          <p:nvPr/>
        </p:nvSpPr>
        <p:spPr>
          <a:xfrm>
            <a:off x="323528" y="260648"/>
            <a:ext cx="8229600" cy="648072"/>
          </a:xfrm>
          <a:prstGeom prst="rect">
            <a:avLst/>
          </a:prstGeom>
        </p:spPr>
        <p:txBody>
          <a:bodyPr/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cs-CZ" dirty="0" smtClean="0"/>
              <a:t>Filtrace vody, výzkum zachycených usazenin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7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5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Výzkum půdy</a:t>
            </a:r>
            <a:endParaRPr lang="cs-CZ" sz="45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Vysušení půdy</a:t>
            </a:r>
          </a:p>
          <a:p>
            <a:pPr marL="137160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Vybrání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jednotlivých složek odebrané půdy </a:t>
            </a:r>
          </a:p>
          <a:p>
            <a:pPr marL="137160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Půda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obsahovala: velké množství křemene, živec, organické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látky.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Mikroskopie jednotlivých nalezených vzorků.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Vzorky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křemene: neobroušené, ostré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hrany.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Vzorky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živce: mírně obroušené hrany, zakulacený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tvar.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520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st.ZSHUSOVA\Desktop\kám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578" y="3441070"/>
            <a:ext cx="4038902" cy="30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st.ZSHUSOVA\Desktop\kám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27" y="1724949"/>
            <a:ext cx="4460675" cy="343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323528" y="260648"/>
            <a:ext cx="8229600" cy="648072"/>
          </a:xfrm>
          <a:prstGeom prst="rect">
            <a:avLst/>
          </a:prstGeom>
        </p:spPr>
        <p:txBody>
          <a:bodyPr/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cs-CZ" dirty="0" smtClean="0"/>
              <a:t>Snímky z mikroskopování vzorků</a:t>
            </a:r>
            <a:endParaRPr lang="cs-CZ" dirty="0"/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827584" y="1196752"/>
            <a:ext cx="2952328" cy="648072"/>
          </a:xfrm>
          <a:prstGeom prst="rect">
            <a:avLst/>
          </a:prstGeom>
        </p:spPr>
        <p:txBody>
          <a:bodyPr/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cs-CZ" sz="1800" dirty="0" smtClean="0"/>
              <a:t>Lasturnatý lom minerálu</a:t>
            </a: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5449667" y="2792998"/>
            <a:ext cx="2952328" cy="648072"/>
          </a:xfrm>
          <a:prstGeom prst="rect">
            <a:avLst/>
          </a:prstGeom>
        </p:spPr>
        <p:txBody>
          <a:bodyPr/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cs-CZ" sz="1800" dirty="0" smtClean="0"/>
              <a:t>Krystalky křemene </a:t>
            </a:r>
          </a:p>
        </p:txBody>
      </p:sp>
    </p:spTree>
    <p:extLst>
      <p:ext uri="{BB962C8B-B14F-4D97-AF65-F5344CB8AC3E}">
        <p14:creationId xmlns:p14="http://schemas.microsoft.com/office/powerpoint/2010/main" val="3984545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Zdroje</a:t>
            </a:r>
            <a:endParaRPr lang="cs-CZ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2952328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cs-CZ" dirty="0"/>
              <a:t>h</a:t>
            </a:r>
            <a:r>
              <a:rPr lang="cs-CZ" dirty="0" smtClean="0"/>
              <a:t>ttp</a:t>
            </a:r>
            <a:r>
              <a:rPr lang="cs-CZ" dirty="0"/>
              <a:t>://</a:t>
            </a:r>
            <a:r>
              <a:rPr lang="cs-CZ" dirty="0" smtClean="0"/>
              <a:t>cs.wikipedia.org/wiki/Tvrdost_vody</a:t>
            </a:r>
          </a:p>
          <a:p>
            <a:pPr marL="137160" indent="0">
              <a:buNone/>
            </a:pPr>
            <a:endParaRPr lang="cs-CZ" dirty="0" smtClean="0"/>
          </a:p>
          <a:p>
            <a:pPr marL="137160" indent="0">
              <a:buNone/>
            </a:pPr>
            <a:r>
              <a:rPr lang="cs-CZ" dirty="0" smtClean="0"/>
              <a:t>www.mapy.cz</a:t>
            </a:r>
            <a:endParaRPr lang="cs-CZ" dirty="0" smtClean="0"/>
          </a:p>
          <a:p>
            <a:pPr marL="137160" indent="0">
              <a:buNone/>
            </a:pPr>
            <a:endParaRPr lang="cs-CZ" dirty="0" smtClean="0"/>
          </a:p>
          <a:p>
            <a:pPr marL="137160" indent="0">
              <a:buNone/>
            </a:pPr>
            <a:r>
              <a:rPr lang="cs-CZ" dirty="0" smtClean="0"/>
              <a:t>http</a:t>
            </a:r>
            <a:r>
              <a:rPr lang="cs-CZ" dirty="0"/>
              <a:t>://</a:t>
            </a:r>
            <a:r>
              <a:rPr lang="cs-CZ" dirty="0" smtClean="0"/>
              <a:t>www.liberecky-kraj.cz/dr-cs/93-prehradni-nadrz-harcov-liberecka-prehrada.html</a:t>
            </a:r>
          </a:p>
          <a:p>
            <a:pPr marL="137160" indent="0">
              <a:buNone/>
            </a:pPr>
            <a:endParaRPr lang="cs-CZ" dirty="0" smtClean="0"/>
          </a:p>
          <a:p>
            <a:pPr marL="137160" indent="0">
              <a:buNone/>
            </a:pPr>
            <a:r>
              <a:rPr lang="cs-CZ" dirty="0" smtClean="0"/>
              <a:t>Analýza vody. </a:t>
            </a:r>
            <a:r>
              <a:rPr lang="cs-CZ" dirty="0"/>
              <a:t>Dostupné z: http://www.vedajezabava.upol.cz/docs/analyza%20vody.pdf</a:t>
            </a:r>
            <a:endParaRPr lang="cs-CZ" dirty="0" smtClean="0"/>
          </a:p>
          <a:p>
            <a:pPr marL="137160" indent="0">
              <a:buNone/>
            </a:pPr>
            <a:endParaRPr lang="cs-CZ" dirty="0" smtClean="0"/>
          </a:p>
        </p:txBody>
      </p:sp>
      <p:pic>
        <p:nvPicPr>
          <p:cNvPr id="1027" name="Picture 3" descr="logo_esf_opvk_2011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837623"/>
            <a:ext cx="3892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243</TotalTime>
  <Words>352</Words>
  <Application>Microsoft Office PowerPoint</Application>
  <PresentationFormat>Předvádění na obrazovce (4:3)</PresentationFormat>
  <Paragraphs>96</Paragraphs>
  <Slides>20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Vrchol</vt:lpstr>
      <vt:lpstr>Základní škola s rozšířenou výukou jazyků Liberec, Husova 142/44, 460 01 LIBEREC</vt:lpstr>
      <vt:lpstr>Prezentace aplikace PowerPoint</vt:lpstr>
      <vt:lpstr>Prezentace aplikace PowerPoint</vt:lpstr>
      <vt:lpstr>Prezentace aplikace PowerPoint</vt:lpstr>
      <vt:lpstr>Základní údaje o přehradní nádrži Starý Harcov</vt:lpstr>
      <vt:lpstr>Bojová výprava pro vzorky</vt:lpstr>
      <vt:lpstr>Chemické rozbory vody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Chelatometrické stanovení tvrdosti vody</vt:lpstr>
      <vt:lpstr>Výsledek titrace</vt:lpstr>
      <vt:lpstr>Prezentace aplikace PowerPoint</vt:lpstr>
      <vt:lpstr>Prezentace aplikace PowerPoint</vt:lpstr>
      <vt:lpstr>Výzkum půdy</vt:lpstr>
      <vt:lpstr>Prezentace aplikace PowerPoint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Rozbor vody liberecké přehrady</dc:title>
  <dc:creator>Univerzalni login</dc:creator>
  <cp:lastModifiedBy>ZŠ husova</cp:lastModifiedBy>
  <cp:revision>43</cp:revision>
  <dcterms:created xsi:type="dcterms:W3CDTF">2014-03-05T12:01:58Z</dcterms:created>
  <dcterms:modified xsi:type="dcterms:W3CDTF">2014-03-28T13:28:08Z</dcterms:modified>
</cp:coreProperties>
</file>